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85" r:id="rId2"/>
    <p:sldId id="286" r:id="rId3"/>
    <p:sldId id="287" r:id="rId4"/>
    <p:sldId id="288" r:id="rId5"/>
    <p:sldId id="289" r:id="rId6"/>
    <p:sldId id="290"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 id="309" r:id="rId26"/>
    <p:sldId id="310" r:id="rId27"/>
    <p:sldId id="311" r:id="rId28"/>
    <p:sldId id="312" r:id="rId29"/>
    <p:sldId id="31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F3F9B9-3D01-43FC-87DF-FC2378F8DC52}" type="datetimeFigureOut">
              <a:rPr lang="en-US" smtClean="0"/>
              <a:pPr/>
              <a:t>04-Apr-20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25F981-DF1E-4ACE-BD52-7D942312723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753272-0A1F-4DAF-A258-CFF9D62661C1}" type="datetimeFigureOut">
              <a:rPr lang="en-US" smtClean="0"/>
              <a:pPr/>
              <a:t>04-Apr-20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753272-0A1F-4DAF-A258-CFF9D62661C1}" type="datetimeFigureOut">
              <a:rPr lang="en-US" smtClean="0"/>
              <a:pPr/>
              <a:t>04-Apr-20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753272-0A1F-4DAF-A258-CFF9D62661C1}" type="datetimeFigureOut">
              <a:rPr lang="en-US" smtClean="0"/>
              <a:pPr/>
              <a:t>04-Apr-20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753272-0A1F-4DAF-A258-CFF9D62661C1}" type="datetimeFigureOut">
              <a:rPr lang="en-US" smtClean="0"/>
              <a:pPr/>
              <a:t>04-Apr-20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753272-0A1F-4DAF-A258-CFF9D62661C1}" type="datetimeFigureOut">
              <a:rPr lang="en-US" smtClean="0"/>
              <a:pPr/>
              <a:t>04-Apr-20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753272-0A1F-4DAF-A258-CFF9D62661C1}" type="datetimeFigureOut">
              <a:rPr lang="en-US" smtClean="0"/>
              <a:pPr/>
              <a:t>04-Apr-20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753272-0A1F-4DAF-A258-CFF9D62661C1}" type="datetimeFigureOut">
              <a:rPr lang="en-US" smtClean="0"/>
              <a:pPr/>
              <a:t>04-Apr-20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753272-0A1F-4DAF-A258-CFF9D62661C1}" type="datetimeFigureOut">
              <a:rPr lang="en-US" smtClean="0"/>
              <a:pPr/>
              <a:t>04-Apr-20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753272-0A1F-4DAF-A258-CFF9D62661C1}" type="datetimeFigureOut">
              <a:rPr lang="en-US" smtClean="0"/>
              <a:pPr/>
              <a:t>04-Apr-20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753272-0A1F-4DAF-A258-CFF9D62661C1}" type="datetimeFigureOut">
              <a:rPr lang="en-US" smtClean="0"/>
              <a:pPr/>
              <a:t>04-Apr-20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753272-0A1F-4DAF-A258-CFF9D62661C1}" type="datetimeFigureOut">
              <a:rPr lang="en-US" smtClean="0"/>
              <a:pPr/>
              <a:t>04-Apr-20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753272-0A1F-4DAF-A258-CFF9D62661C1}" type="datetimeFigureOut">
              <a:rPr lang="en-US" smtClean="0"/>
              <a:pPr/>
              <a:t>04-Apr-20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3AF756-9660-4197-9024-D11FC0C1C6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fontScale="90000"/>
          </a:bodyPr>
          <a:lstStyle/>
          <a:p>
            <a:r>
              <a:rPr lang="en-US" dirty="0" err="1" smtClean="0"/>
              <a:t>Fayol’s</a:t>
            </a:r>
            <a:r>
              <a:rPr lang="en-US" dirty="0" smtClean="0"/>
              <a:t> 14 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fontScale="77500" lnSpcReduction="20000"/>
          </a:bodyPr>
          <a:lstStyle/>
          <a:p>
            <a:pPr marL="514350" indent="-514350" algn="l" fontAlgn="base"/>
            <a:r>
              <a:rPr lang="en-US" b="1" dirty="0" smtClean="0">
                <a:solidFill>
                  <a:srgbClr val="FF0000"/>
                </a:solidFill>
              </a:rPr>
              <a:t>8. </a:t>
            </a:r>
            <a:r>
              <a:rPr lang="en-US" b="1" dirty="0" err="1" smtClean="0">
                <a:solidFill>
                  <a:srgbClr val="FF0000"/>
                </a:solidFill>
              </a:rPr>
              <a:t>Centralisation</a:t>
            </a:r>
            <a:r>
              <a:rPr lang="en-US" b="1" dirty="0" smtClean="0">
                <a:solidFill>
                  <a:srgbClr val="FF0000"/>
                </a:solidFill>
              </a:rPr>
              <a:t> and </a:t>
            </a:r>
            <a:r>
              <a:rPr lang="en-US" b="1" dirty="0" err="1" smtClean="0">
                <a:solidFill>
                  <a:srgbClr val="FF0000"/>
                </a:solidFill>
              </a:rPr>
              <a:t>Decentralisation</a:t>
            </a:r>
            <a:r>
              <a:rPr lang="en-US" b="1" dirty="0" smtClean="0">
                <a:solidFill>
                  <a:srgbClr val="FF0000"/>
                </a:solidFill>
              </a:rPr>
              <a:t>: </a:t>
            </a:r>
          </a:p>
          <a:p>
            <a:pPr marL="514350" indent="-514350" algn="l" fontAlgn="base">
              <a:buFont typeface="Wingdings" pitchFamily="2" charset="2"/>
              <a:buChar char="Ø"/>
            </a:pPr>
            <a:r>
              <a:rPr lang="en-US" b="1" dirty="0" err="1" smtClean="0">
                <a:solidFill>
                  <a:schemeClr val="tx1"/>
                </a:solidFill>
              </a:rPr>
              <a:t>Centralisation</a:t>
            </a:r>
            <a:r>
              <a:rPr lang="en-US" b="1" dirty="0" smtClean="0">
                <a:solidFill>
                  <a:schemeClr val="tx1"/>
                </a:solidFill>
              </a:rPr>
              <a:t> is said to exist in an </a:t>
            </a:r>
            <a:r>
              <a:rPr lang="en-US" b="1" dirty="0" err="1" smtClean="0">
                <a:solidFill>
                  <a:schemeClr val="tx1"/>
                </a:solidFill>
              </a:rPr>
              <a:t>org.where</a:t>
            </a:r>
            <a:r>
              <a:rPr lang="en-US" b="1" dirty="0" smtClean="0">
                <a:solidFill>
                  <a:schemeClr val="tx1"/>
                </a:solidFill>
              </a:rPr>
              <a:t> the decision-making authority is concentrated in the hands of top level </a:t>
            </a:r>
            <a:r>
              <a:rPr lang="en-US" b="1" dirty="0" err="1" smtClean="0">
                <a:solidFill>
                  <a:schemeClr val="tx1"/>
                </a:solidFill>
              </a:rPr>
              <a:t>mngt</a:t>
            </a:r>
            <a:r>
              <a:rPr lang="en-US" b="1" dirty="0" smtClean="0">
                <a:solidFill>
                  <a:schemeClr val="tx1"/>
                </a:solidFill>
              </a:rPr>
              <a:t>. </a:t>
            </a:r>
            <a:r>
              <a:rPr lang="en-US" b="1" dirty="0" err="1" smtClean="0">
                <a:solidFill>
                  <a:schemeClr val="tx1"/>
                </a:solidFill>
              </a:rPr>
              <a:t>Decentralisation</a:t>
            </a:r>
            <a:r>
              <a:rPr lang="en-US" b="1" dirty="0" smtClean="0">
                <a:solidFill>
                  <a:schemeClr val="tx1"/>
                </a:solidFill>
              </a:rPr>
              <a:t> involves a systematic dispersal of authority at all levels  of </a:t>
            </a:r>
            <a:r>
              <a:rPr lang="en-US" b="1" dirty="0" err="1" smtClean="0">
                <a:solidFill>
                  <a:schemeClr val="tx1"/>
                </a:solidFill>
              </a:rPr>
              <a:t>mngt</a:t>
            </a:r>
            <a:r>
              <a:rPr lang="en-US" b="1" dirty="0" smtClean="0">
                <a:solidFill>
                  <a:schemeClr val="tx1"/>
                </a:solidFill>
              </a:rPr>
              <a:t> in order to enable the </a:t>
            </a:r>
            <a:r>
              <a:rPr lang="en-US" b="1" dirty="0" err="1" smtClean="0">
                <a:solidFill>
                  <a:schemeClr val="tx1"/>
                </a:solidFill>
              </a:rPr>
              <a:t>mngrs</a:t>
            </a:r>
            <a:r>
              <a:rPr lang="en-US" b="1" dirty="0" smtClean="0">
                <a:solidFill>
                  <a:schemeClr val="tx1"/>
                </a:solidFill>
              </a:rPr>
              <a:t> at all levels to take the decisions  appropriate at their level.</a:t>
            </a:r>
          </a:p>
          <a:p>
            <a:pPr marL="514350" indent="-514350" algn="l" fontAlgn="base">
              <a:buFont typeface="Wingdings" pitchFamily="2" charset="2"/>
              <a:buChar char="Ø"/>
            </a:pPr>
            <a:r>
              <a:rPr lang="en-US" b="1" dirty="0" smtClean="0">
                <a:solidFill>
                  <a:schemeClr val="tx1"/>
                </a:solidFill>
              </a:rPr>
              <a:t>According to </a:t>
            </a:r>
            <a:r>
              <a:rPr lang="en-US" b="1" dirty="0" err="1" smtClean="0">
                <a:solidFill>
                  <a:schemeClr val="tx1"/>
                </a:solidFill>
              </a:rPr>
              <a:t>Fayol</a:t>
            </a:r>
            <a:r>
              <a:rPr lang="en-US" b="1" dirty="0" smtClean="0">
                <a:solidFill>
                  <a:schemeClr val="tx1"/>
                </a:solidFill>
              </a:rPr>
              <a:t>, “There is a need to balance subordinate involvement through </a:t>
            </a:r>
            <a:r>
              <a:rPr lang="en-US" b="1" dirty="0" err="1" smtClean="0">
                <a:solidFill>
                  <a:schemeClr val="tx1"/>
                </a:solidFill>
              </a:rPr>
              <a:t>decentralisation</a:t>
            </a:r>
            <a:r>
              <a:rPr lang="en-US" b="1" dirty="0" smtClean="0">
                <a:solidFill>
                  <a:schemeClr val="tx1"/>
                </a:solidFill>
              </a:rPr>
              <a:t> with </a:t>
            </a:r>
            <a:r>
              <a:rPr lang="en-US" b="1" dirty="0" err="1" smtClean="0">
                <a:solidFill>
                  <a:schemeClr val="tx1"/>
                </a:solidFill>
              </a:rPr>
              <a:t>mngrs</a:t>
            </a:r>
            <a:r>
              <a:rPr lang="en-US" b="1" dirty="0" smtClean="0">
                <a:solidFill>
                  <a:schemeClr val="tx1"/>
                </a:solidFill>
              </a:rPr>
              <a:t>’ retention of final authority through </a:t>
            </a:r>
            <a:r>
              <a:rPr lang="en-US" b="1" dirty="0" err="1" smtClean="0">
                <a:solidFill>
                  <a:schemeClr val="tx1"/>
                </a:solidFill>
              </a:rPr>
              <a:t>centralisation</a:t>
            </a:r>
            <a:r>
              <a:rPr lang="en-US" b="1" dirty="0" smtClean="0">
                <a:solidFill>
                  <a:schemeClr val="tx1"/>
                </a:solidFill>
              </a:rPr>
              <a:t>.”</a:t>
            </a:r>
          </a:p>
          <a:p>
            <a:pPr marL="514350" indent="-514350" algn="l" fontAlgn="base">
              <a:buFont typeface="Wingdings" pitchFamily="2" charset="2"/>
              <a:buChar char="Ø"/>
            </a:pPr>
            <a:r>
              <a:rPr lang="en-US" b="1" dirty="0" smtClean="0">
                <a:solidFill>
                  <a:schemeClr val="tx1"/>
                </a:solidFill>
              </a:rPr>
              <a:t>For </a:t>
            </a:r>
            <a:r>
              <a:rPr lang="en-US" b="1" dirty="0" err="1" smtClean="0">
                <a:solidFill>
                  <a:schemeClr val="tx1"/>
                </a:solidFill>
              </a:rPr>
              <a:t>eg</a:t>
            </a:r>
            <a:r>
              <a:rPr lang="en-US" b="1" dirty="0" smtClean="0">
                <a:solidFill>
                  <a:schemeClr val="tx1"/>
                </a:solidFill>
              </a:rPr>
              <a:t>. In a school both the concept of </a:t>
            </a:r>
            <a:r>
              <a:rPr lang="en-US" b="1" dirty="0" err="1" smtClean="0">
                <a:solidFill>
                  <a:schemeClr val="tx1"/>
                </a:solidFill>
              </a:rPr>
              <a:t>centralisation</a:t>
            </a:r>
            <a:r>
              <a:rPr lang="en-US" b="1" dirty="0" smtClean="0">
                <a:solidFill>
                  <a:schemeClr val="tx1"/>
                </a:solidFill>
              </a:rPr>
              <a:t> and </a:t>
            </a:r>
            <a:r>
              <a:rPr lang="en-US" b="1" dirty="0" err="1" smtClean="0">
                <a:solidFill>
                  <a:schemeClr val="tx1"/>
                </a:solidFill>
              </a:rPr>
              <a:t>decentralisation</a:t>
            </a:r>
            <a:r>
              <a:rPr lang="en-US" b="1" dirty="0" smtClean="0">
                <a:solidFill>
                  <a:schemeClr val="tx1"/>
                </a:solidFill>
              </a:rPr>
              <a:t> are applied. Dates of examination is fixed by principal and framing the question paper is fixed by teachers. </a:t>
            </a:r>
          </a:p>
          <a:p>
            <a:pPr marL="514350" indent="-514350" algn="l" fontAlgn="base"/>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fontScale="90000"/>
          </a:bodyPr>
          <a:lstStyle/>
          <a:p>
            <a:r>
              <a:rPr lang="en-US" dirty="0" err="1" smtClean="0"/>
              <a:t>Fayol’s</a:t>
            </a:r>
            <a:r>
              <a:rPr lang="en-US" dirty="0" smtClean="0"/>
              <a:t> 14 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fontScale="85000" lnSpcReduction="20000"/>
          </a:bodyPr>
          <a:lstStyle/>
          <a:p>
            <a:pPr marL="514350" indent="-514350" algn="l" fontAlgn="base"/>
            <a:r>
              <a:rPr lang="en-US" b="1" dirty="0" smtClean="0">
                <a:solidFill>
                  <a:srgbClr val="FF0000"/>
                </a:solidFill>
              </a:rPr>
              <a:t>12. Stability of Personnel: </a:t>
            </a:r>
          </a:p>
          <a:p>
            <a:pPr marL="514350" indent="-514350" algn="l" fontAlgn="base">
              <a:buFont typeface="Wingdings" pitchFamily="2" charset="2"/>
              <a:buChar char="Ø"/>
            </a:pPr>
            <a:r>
              <a:rPr lang="en-US" b="1" dirty="0" smtClean="0">
                <a:solidFill>
                  <a:schemeClr val="tx1"/>
                </a:solidFill>
              </a:rPr>
              <a:t>This principle urges that proper recruitment should be done with minimum fixed tenure so that the employees can prove their potential.</a:t>
            </a:r>
          </a:p>
          <a:p>
            <a:pPr marL="514350" indent="-514350" algn="l" fontAlgn="base">
              <a:buFont typeface="Wingdings" pitchFamily="2" charset="2"/>
              <a:buChar char="Ø"/>
            </a:pPr>
            <a:r>
              <a:rPr lang="en-US" b="1" dirty="0" smtClean="0">
                <a:solidFill>
                  <a:schemeClr val="tx1"/>
                </a:solidFill>
              </a:rPr>
              <a:t>According to </a:t>
            </a:r>
            <a:r>
              <a:rPr lang="en-US" b="1" dirty="0" err="1" smtClean="0">
                <a:solidFill>
                  <a:schemeClr val="tx1"/>
                </a:solidFill>
              </a:rPr>
              <a:t>Fayol</a:t>
            </a:r>
            <a:r>
              <a:rPr lang="en-US" b="1" dirty="0" smtClean="0">
                <a:solidFill>
                  <a:schemeClr val="tx1"/>
                </a:solidFill>
              </a:rPr>
              <a:t>, “Employee turnover should be </a:t>
            </a:r>
            <a:r>
              <a:rPr lang="en-US" b="1" dirty="0" err="1" smtClean="0">
                <a:solidFill>
                  <a:schemeClr val="tx1"/>
                </a:solidFill>
              </a:rPr>
              <a:t>minimised</a:t>
            </a:r>
            <a:r>
              <a:rPr lang="en-US" b="1" dirty="0" smtClean="0">
                <a:solidFill>
                  <a:schemeClr val="tx1"/>
                </a:solidFill>
              </a:rPr>
              <a:t> to maintain operational efficiency in the org.”</a:t>
            </a:r>
          </a:p>
          <a:p>
            <a:pPr marL="514350" indent="-514350" algn="l" fontAlgn="base">
              <a:buFont typeface="Wingdings" pitchFamily="2" charset="2"/>
              <a:buChar char="Ø"/>
            </a:pPr>
            <a:r>
              <a:rPr lang="en-US" b="1" dirty="0" smtClean="0">
                <a:solidFill>
                  <a:schemeClr val="tx1"/>
                </a:solidFill>
              </a:rPr>
              <a:t>For </a:t>
            </a:r>
            <a:r>
              <a:rPr lang="en-US" b="1" dirty="0" err="1" smtClean="0">
                <a:solidFill>
                  <a:schemeClr val="tx1"/>
                </a:solidFill>
              </a:rPr>
              <a:t>eg</a:t>
            </a:r>
            <a:r>
              <a:rPr lang="en-US" b="1" dirty="0" smtClean="0">
                <a:solidFill>
                  <a:schemeClr val="tx1"/>
                </a:solidFill>
              </a:rPr>
              <a:t>, </a:t>
            </a:r>
            <a:r>
              <a:rPr lang="en-US" b="1" dirty="0" err="1" smtClean="0">
                <a:solidFill>
                  <a:schemeClr val="tx1"/>
                </a:solidFill>
              </a:rPr>
              <a:t>Sagar</a:t>
            </a:r>
            <a:r>
              <a:rPr lang="en-US" b="1" dirty="0" smtClean="0">
                <a:solidFill>
                  <a:schemeClr val="tx1"/>
                </a:solidFill>
              </a:rPr>
              <a:t> joined a well known chain of hotels in India. Within a year of joining the org, he decided to quit the job. His decision was due to the frustration that he felt for being shifted five times within this time from one branch to another.  </a:t>
            </a:r>
          </a:p>
          <a:p>
            <a:pPr marL="514350" indent="-514350" algn="l" fontAlgn="base"/>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fontScale="90000"/>
          </a:bodyPr>
          <a:lstStyle/>
          <a:p>
            <a:r>
              <a:rPr lang="en-US" dirty="0" err="1" smtClean="0"/>
              <a:t>Fayol’s</a:t>
            </a:r>
            <a:r>
              <a:rPr lang="en-US" dirty="0" smtClean="0"/>
              <a:t> 14 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marL="514350" indent="-514350" algn="l" fontAlgn="base">
              <a:buFont typeface="Wingdings" pitchFamily="2" charset="2"/>
              <a:buChar char="v"/>
            </a:pPr>
            <a:r>
              <a:rPr lang="en-US" b="1" dirty="0" smtClean="0">
                <a:solidFill>
                  <a:srgbClr val="FF0000"/>
                </a:solidFill>
              </a:rPr>
              <a:t>Stability of Personnel: </a:t>
            </a:r>
          </a:p>
          <a:p>
            <a:pPr marL="514350" indent="-514350" algn="l" fontAlgn="base"/>
            <a:r>
              <a:rPr lang="en-US" dirty="0" smtClean="0"/>
              <a:t/>
            </a:r>
            <a:br>
              <a:rPr lang="en-US" dirty="0" smtClean="0"/>
            </a:br>
            <a:endParaRPr lang="en-US" b="1" dirty="0">
              <a:solidFill>
                <a:schemeClr val="tx1"/>
              </a:solidFill>
            </a:endParaRPr>
          </a:p>
        </p:txBody>
      </p:sp>
      <p:grpSp>
        <p:nvGrpSpPr>
          <p:cNvPr id="4" name="Group 17"/>
          <p:cNvGrpSpPr/>
          <p:nvPr/>
        </p:nvGrpSpPr>
        <p:grpSpPr>
          <a:xfrm>
            <a:off x="4343400" y="1981200"/>
            <a:ext cx="4343400" cy="4608731"/>
            <a:chOff x="762000" y="1752600"/>
            <a:chExt cx="4343400" cy="4608731"/>
          </a:xfrm>
        </p:grpSpPr>
        <p:grpSp>
          <p:nvGrpSpPr>
            <p:cNvPr id="6" name="Group 15"/>
            <p:cNvGrpSpPr/>
            <p:nvPr/>
          </p:nvGrpSpPr>
          <p:grpSpPr>
            <a:xfrm>
              <a:off x="990600" y="1981200"/>
              <a:ext cx="838200" cy="3963988"/>
              <a:chOff x="990600" y="1981200"/>
              <a:chExt cx="838200" cy="3963988"/>
            </a:xfrm>
          </p:grpSpPr>
          <p:cxnSp>
            <p:nvCxnSpPr>
              <p:cNvPr id="5" name="Straight Connector 4"/>
              <p:cNvCxnSpPr/>
              <p:nvPr/>
            </p:nvCxnSpPr>
            <p:spPr>
              <a:xfrm rot="16200000" flipH="1">
                <a:off x="-952500" y="3924300"/>
                <a:ext cx="396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990600" y="28194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990600" y="38100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990600" y="48768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066800" y="59436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6" name="Group 16"/>
            <p:cNvGrpSpPr/>
            <p:nvPr/>
          </p:nvGrpSpPr>
          <p:grpSpPr>
            <a:xfrm>
              <a:off x="762000" y="1752600"/>
              <a:ext cx="4343400" cy="4608731"/>
              <a:chOff x="762000" y="1752600"/>
              <a:chExt cx="4343400" cy="4608731"/>
            </a:xfrm>
          </p:grpSpPr>
          <p:sp>
            <p:nvSpPr>
              <p:cNvPr id="11" name="TextBox 10"/>
              <p:cNvSpPr txBox="1"/>
              <p:nvPr/>
            </p:nvSpPr>
            <p:spPr>
              <a:xfrm>
                <a:off x="762000" y="1752600"/>
                <a:ext cx="3200400" cy="369332"/>
              </a:xfrm>
              <a:prstGeom prst="rect">
                <a:avLst/>
              </a:prstGeom>
              <a:noFill/>
            </p:spPr>
            <p:txBody>
              <a:bodyPr wrap="square" rtlCol="0">
                <a:spAutoFit/>
              </a:bodyPr>
              <a:lstStyle/>
              <a:p>
                <a:r>
                  <a:rPr lang="en-US" b="1" dirty="0" smtClean="0"/>
                  <a:t>Negative Effects of violation</a:t>
                </a:r>
                <a:endParaRPr lang="en-US" b="1" dirty="0"/>
              </a:p>
            </p:txBody>
          </p:sp>
          <p:sp>
            <p:nvSpPr>
              <p:cNvPr id="12" name="TextBox 11"/>
              <p:cNvSpPr txBox="1"/>
              <p:nvPr/>
            </p:nvSpPr>
            <p:spPr>
              <a:xfrm>
                <a:off x="1752600" y="2667000"/>
                <a:ext cx="3200400" cy="646331"/>
              </a:xfrm>
              <a:prstGeom prst="rect">
                <a:avLst/>
              </a:prstGeom>
              <a:noFill/>
            </p:spPr>
            <p:txBody>
              <a:bodyPr wrap="square" rtlCol="0">
                <a:spAutoFit/>
              </a:bodyPr>
              <a:lstStyle/>
              <a:p>
                <a:r>
                  <a:rPr lang="en-US" b="1" dirty="0" smtClean="0"/>
                  <a:t>Frequent transfer leads to job satisfaction</a:t>
                </a:r>
                <a:endParaRPr lang="en-US" b="1" dirty="0"/>
              </a:p>
            </p:txBody>
          </p:sp>
          <p:sp>
            <p:nvSpPr>
              <p:cNvPr id="13" name="TextBox 12"/>
              <p:cNvSpPr txBox="1"/>
              <p:nvPr/>
            </p:nvSpPr>
            <p:spPr>
              <a:xfrm>
                <a:off x="1828800" y="3657600"/>
                <a:ext cx="3200400" cy="369332"/>
              </a:xfrm>
              <a:prstGeom prst="rect">
                <a:avLst/>
              </a:prstGeom>
              <a:noFill/>
            </p:spPr>
            <p:txBody>
              <a:bodyPr wrap="square" rtlCol="0">
                <a:spAutoFit/>
              </a:bodyPr>
              <a:lstStyle/>
              <a:p>
                <a:r>
                  <a:rPr lang="en-US" b="1" dirty="0" smtClean="0"/>
                  <a:t>Non-achievement of goals</a:t>
                </a:r>
                <a:endParaRPr lang="en-US" b="1" dirty="0"/>
              </a:p>
            </p:txBody>
          </p:sp>
          <p:sp>
            <p:nvSpPr>
              <p:cNvPr id="14" name="TextBox 13"/>
              <p:cNvSpPr txBox="1"/>
              <p:nvPr/>
            </p:nvSpPr>
            <p:spPr>
              <a:xfrm>
                <a:off x="1828800" y="4724400"/>
                <a:ext cx="3200400" cy="369332"/>
              </a:xfrm>
              <a:prstGeom prst="rect">
                <a:avLst/>
              </a:prstGeom>
              <a:noFill/>
            </p:spPr>
            <p:txBody>
              <a:bodyPr wrap="square" rtlCol="0">
                <a:spAutoFit/>
              </a:bodyPr>
              <a:lstStyle/>
              <a:p>
                <a:r>
                  <a:rPr lang="en-US" b="1" dirty="0" smtClean="0"/>
                  <a:t>High </a:t>
                </a:r>
                <a:r>
                  <a:rPr lang="en-US" b="1" dirty="0" err="1" smtClean="0"/>
                  <a:t>labour</a:t>
                </a:r>
                <a:r>
                  <a:rPr lang="en-US" b="1" dirty="0" smtClean="0"/>
                  <a:t> turnover</a:t>
                </a:r>
                <a:endParaRPr lang="en-US" b="1" dirty="0"/>
              </a:p>
            </p:txBody>
          </p:sp>
          <p:sp>
            <p:nvSpPr>
              <p:cNvPr id="15" name="TextBox 14"/>
              <p:cNvSpPr txBox="1"/>
              <p:nvPr/>
            </p:nvSpPr>
            <p:spPr>
              <a:xfrm>
                <a:off x="1905000" y="5715000"/>
                <a:ext cx="3200400" cy="646331"/>
              </a:xfrm>
              <a:prstGeom prst="rect">
                <a:avLst/>
              </a:prstGeom>
              <a:noFill/>
            </p:spPr>
            <p:txBody>
              <a:bodyPr wrap="square" rtlCol="0">
                <a:spAutoFit/>
              </a:bodyPr>
              <a:lstStyle/>
              <a:p>
                <a:r>
                  <a:rPr lang="en-US" b="1" dirty="0" smtClean="0"/>
                  <a:t>High expenses on recruitment and selection</a:t>
                </a:r>
                <a:endParaRPr lang="en-US" b="1" dirty="0"/>
              </a:p>
            </p:txBody>
          </p:sp>
        </p:grpSp>
      </p:grpSp>
      <p:grpSp>
        <p:nvGrpSpPr>
          <p:cNvPr id="17" name="Group 18"/>
          <p:cNvGrpSpPr/>
          <p:nvPr/>
        </p:nvGrpSpPr>
        <p:grpSpPr>
          <a:xfrm>
            <a:off x="228600" y="1905000"/>
            <a:ext cx="4343400" cy="4331732"/>
            <a:chOff x="762000" y="1752600"/>
            <a:chExt cx="4343400" cy="4331732"/>
          </a:xfrm>
        </p:grpSpPr>
        <p:grpSp>
          <p:nvGrpSpPr>
            <p:cNvPr id="18" name="Group 15"/>
            <p:cNvGrpSpPr/>
            <p:nvPr/>
          </p:nvGrpSpPr>
          <p:grpSpPr>
            <a:xfrm>
              <a:off x="990600" y="1981200"/>
              <a:ext cx="838200" cy="3963988"/>
              <a:chOff x="990600" y="1981200"/>
              <a:chExt cx="838200" cy="3963988"/>
            </a:xfrm>
          </p:grpSpPr>
          <p:cxnSp>
            <p:nvCxnSpPr>
              <p:cNvPr id="27" name="Straight Connector 26"/>
              <p:cNvCxnSpPr/>
              <p:nvPr/>
            </p:nvCxnSpPr>
            <p:spPr>
              <a:xfrm rot="16200000" flipH="1">
                <a:off x="-952500" y="3924300"/>
                <a:ext cx="396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990600" y="28194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990600" y="38100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990600" y="48768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1066800" y="59436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9" name="Group 16"/>
            <p:cNvGrpSpPr/>
            <p:nvPr/>
          </p:nvGrpSpPr>
          <p:grpSpPr>
            <a:xfrm>
              <a:off x="762000" y="1752600"/>
              <a:ext cx="4343400" cy="4331732"/>
              <a:chOff x="762000" y="1752600"/>
              <a:chExt cx="4343400" cy="4331732"/>
            </a:xfrm>
          </p:grpSpPr>
          <p:sp>
            <p:nvSpPr>
              <p:cNvPr id="22" name="TextBox 21"/>
              <p:cNvSpPr txBox="1"/>
              <p:nvPr/>
            </p:nvSpPr>
            <p:spPr>
              <a:xfrm>
                <a:off x="762000" y="1752600"/>
                <a:ext cx="3200400" cy="369332"/>
              </a:xfrm>
              <a:prstGeom prst="rect">
                <a:avLst/>
              </a:prstGeom>
              <a:noFill/>
            </p:spPr>
            <p:txBody>
              <a:bodyPr wrap="square" rtlCol="0">
                <a:spAutoFit/>
              </a:bodyPr>
              <a:lstStyle/>
              <a:p>
                <a:r>
                  <a:rPr lang="en-US" b="1" dirty="0" smtClean="0"/>
                  <a:t>Positive Effects of application</a:t>
                </a:r>
                <a:endParaRPr lang="en-US" b="1" dirty="0"/>
              </a:p>
            </p:txBody>
          </p:sp>
          <p:sp>
            <p:nvSpPr>
              <p:cNvPr id="23" name="TextBox 22"/>
              <p:cNvSpPr txBox="1"/>
              <p:nvPr/>
            </p:nvSpPr>
            <p:spPr>
              <a:xfrm>
                <a:off x="1752600" y="2667000"/>
                <a:ext cx="3200400" cy="369332"/>
              </a:xfrm>
              <a:prstGeom prst="rect">
                <a:avLst/>
              </a:prstGeom>
              <a:noFill/>
            </p:spPr>
            <p:txBody>
              <a:bodyPr wrap="square" rtlCol="0">
                <a:spAutoFit/>
              </a:bodyPr>
              <a:lstStyle/>
              <a:p>
                <a:r>
                  <a:rPr lang="en-US" b="1" dirty="0" smtClean="0"/>
                  <a:t>Instills a feeling of job security</a:t>
                </a:r>
                <a:endParaRPr lang="en-US" b="1" dirty="0"/>
              </a:p>
            </p:txBody>
          </p:sp>
          <p:sp>
            <p:nvSpPr>
              <p:cNvPr id="24" name="TextBox 23"/>
              <p:cNvSpPr txBox="1"/>
              <p:nvPr/>
            </p:nvSpPr>
            <p:spPr>
              <a:xfrm>
                <a:off x="1828800" y="3657600"/>
                <a:ext cx="3200400" cy="369332"/>
              </a:xfrm>
              <a:prstGeom prst="rect">
                <a:avLst/>
              </a:prstGeom>
              <a:noFill/>
            </p:spPr>
            <p:txBody>
              <a:bodyPr wrap="square" rtlCol="0">
                <a:spAutoFit/>
              </a:bodyPr>
              <a:lstStyle/>
              <a:p>
                <a:r>
                  <a:rPr lang="en-US" b="1" dirty="0" err="1" smtClean="0"/>
                  <a:t>Realisation</a:t>
                </a:r>
                <a:r>
                  <a:rPr lang="en-US" b="1" dirty="0" smtClean="0"/>
                  <a:t> of goals</a:t>
                </a:r>
                <a:endParaRPr lang="en-US" b="1" dirty="0"/>
              </a:p>
            </p:txBody>
          </p:sp>
          <p:sp>
            <p:nvSpPr>
              <p:cNvPr id="25" name="TextBox 24"/>
              <p:cNvSpPr txBox="1"/>
              <p:nvPr/>
            </p:nvSpPr>
            <p:spPr>
              <a:xfrm>
                <a:off x="1828800" y="4724400"/>
                <a:ext cx="3200400" cy="646331"/>
              </a:xfrm>
              <a:prstGeom prst="rect">
                <a:avLst/>
              </a:prstGeom>
              <a:noFill/>
            </p:spPr>
            <p:txBody>
              <a:bodyPr wrap="square" rtlCol="0">
                <a:spAutoFit/>
              </a:bodyPr>
              <a:lstStyle/>
              <a:p>
                <a:r>
                  <a:rPr lang="en-US" b="1" dirty="0" smtClean="0"/>
                  <a:t>Enhances job satisfaction of employees</a:t>
                </a:r>
                <a:endParaRPr lang="en-US" b="1" dirty="0"/>
              </a:p>
            </p:txBody>
          </p:sp>
          <p:sp>
            <p:nvSpPr>
              <p:cNvPr id="26" name="TextBox 25"/>
              <p:cNvSpPr txBox="1"/>
              <p:nvPr/>
            </p:nvSpPr>
            <p:spPr>
              <a:xfrm>
                <a:off x="1905000" y="5715000"/>
                <a:ext cx="3200400" cy="369332"/>
              </a:xfrm>
              <a:prstGeom prst="rect">
                <a:avLst/>
              </a:prstGeom>
              <a:noFill/>
            </p:spPr>
            <p:txBody>
              <a:bodyPr wrap="square" rtlCol="0">
                <a:spAutoFit/>
              </a:bodyPr>
              <a:lstStyle/>
              <a:p>
                <a:r>
                  <a:rPr lang="en-US" b="1" dirty="0" smtClean="0"/>
                  <a:t>Leads to </a:t>
                </a:r>
                <a:r>
                  <a:rPr lang="en-US" b="1" dirty="0" err="1" smtClean="0"/>
                  <a:t>utilisation</a:t>
                </a:r>
                <a:r>
                  <a:rPr lang="en-US" b="1" dirty="0" smtClean="0"/>
                  <a:t> of resources</a:t>
                </a:r>
                <a:endParaRPr lang="en-US" b="1" dirty="0"/>
              </a:p>
            </p:txBody>
          </p:sp>
        </p:gr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fontScale="90000"/>
          </a:bodyPr>
          <a:lstStyle/>
          <a:p>
            <a:r>
              <a:rPr lang="en-US" dirty="0" err="1" smtClean="0"/>
              <a:t>Fayol’s</a:t>
            </a:r>
            <a:r>
              <a:rPr lang="en-US" dirty="0" smtClean="0"/>
              <a:t> 14 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fontScale="85000" lnSpcReduction="20000"/>
          </a:bodyPr>
          <a:lstStyle/>
          <a:p>
            <a:pPr marL="514350" indent="-514350" algn="l" fontAlgn="base"/>
            <a:r>
              <a:rPr lang="en-US" b="1" dirty="0" smtClean="0">
                <a:solidFill>
                  <a:srgbClr val="FF0000"/>
                </a:solidFill>
              </a:rPr>
              <a:t>13. Initiative: </a:t>
            </a:r>
          </a:p>
          <a:p>
            <a:pPr marL="514350" indent="-514350" algn="l" fontAlgn="base">
              <a:buFont typeface="Wingdings" pitchFamily="2" charset="2"/>
              <a:buChar char="Ø"/>
            </a:pPr>
            <a:r>
              <a:rPr lang="en-US" b="1" dirty="0" smtClean="0">
                <a:solidFill>
                  <a:schemeClr val="tx1"/>
                </a:solidFill>
              </a:rPr>
              <a:t>The </a:t>
            </a:r>
            <a:r>
              <a:rPr lang="en-US" b="1" dirty="0" err="1" smtClean="0">
                <a:solidFill>
                  <a:schemeClr val="tx1"/>
                </a:solidFill>
              </a:rPr>
              <a:t>mngt</a:t>
            </a:r>
            <a:r>
              <a:rPr lang="en-US" b="1" dirty="0" smtClean="0">
                <a:solidFill>
                  <a:schemeClr val="tx1"/>
                </a:solidFill>
              </a:rPr>
              <a:t> should encourage initiative among employees, but at the same time it should not create adverse impact on the well being of the org. Employees should be rewarded for fruitful suggestions.</a:t>
            </a:r>
          </a:p>
          <a:p>
            <a:pPr marL="514350" indent="-514350" algn="l" fontAlgn="base">
              <a:buFont typeface="Wingdings" pitchFamily="2" charset="2"/>
              <a:buChar char="Ø"/>
            </a:pPr>
            <a:r>
              <a:rPr lang="en-US" b="1" dirty="0" smtClean="0">
                <a:solidFill>
                  <a:schemeClr val="tx1"/>
                </a:solidFill>
              </a:rPr>
              <a:t>According to </a:t>
            </a:r>
            <a:r>
              <a:rPr lang="en-US" b="1" dirty="0" err="1" smtClean="0">
                <a:solidFill>
                  <a:schemeClr val="tx1"/>
                </a:solidFill>
              </a:rPr>
              <a:t>Fayol</a:t>
            </a:r>
            <a:r>
              <a:rPr lang="en-US" b="1" dirty="0" smtClean="0">
                <a:solidFill>
                  <a:schemeClr val="tx1"/>
                </a:solidFill>
              </a:rPr>
              <a:t>, “Initiative means taking the first step with self-motivation. The workers should be encouraged to develop and carry out their plans for improvement.”</a:t>
            </a:r>
          </a:p>
          <a:p>
            <a:pPr marL="514350" indent="-514350" algn="l" fontAlgn="base">
              <a:buFont typeface="Wingdings" pitchFamily="2" charset="2"/>
              <a:buChar char="Ø"/>
            </a:pPr>
            <a:r>
              <a:rPr lang="en-US" b="1" dirty="0" smtClean="0">
                <a:solidFill>
                  <a:schemeClr val="tx1"/>
                </a:solidFill>
              </a:rPr>
              <a:t>For </a:t>
            </a:r>
            <a:r>
              <a:rPr lang="en-US" b="1" dirty="0" err="1" smtClean="0">
                <a:solidFill>
                  <a:schemeClr val="tx1"/>
                </a:solidFill>
              </a:rPr>
              <a:t>eg</a:t>
            </a:r>
            <a:r>
              <a:rPr lang="en-US" b="1" dirty="0" smtClean="0">
                <a:solidFill>
                  <a:schemeClr val="tx1"/>
                </a:solidFill>
              </a:rPr>
              <a:t>, Before setting up of plan the </a:t>
            </a:r>
            <a:r>
              <a:rPr lang="en-US" b="1" dirty="0" err="1" smtClean="0">
                <a:solidFill>
                  <a:schemeClr val="tx1"/>
                </a:solidFill>
              </a:rPr>
              <a:t>mngr</a:t>
            </a:r>
            <a:r>
              <a:rPr lang="en-US" b="1" dirty="0" smtClean="0">
                <a:solidFill>
                  <a:schemeClr val="tx1"/>
                </a:solidFill>
              </a:rPr>
              <a:t> must welcome the suggestions and ideas of employees to allow their max participation.  </a:t>
            </a:r>
          </a:p>
          <a:p>
            <a:pPr marL="514350" indent="-514350" algn="l" fontAlgn="base"/>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fontScale="90000"/>
          </a:bodyPr>
          <a:lstStyle/>
          <a:p>
            <a:r>
              <a:rPr lang="en-US" dirty="0" err="1" smtClean="0"/>
              <a:t>Fayol’s</a:t>
            </a:r>
            <a:r>
              <a:rPr lang="en-US" dirty="0" smtClean="0"/>
              <a:t> 14 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marL="514350" indent="-514350" algn="l" fontAlgn="base">
              <a:buFont typeface="Wingdings" pitchFamily="2" charset="2"/>
              <a:buChar char="v"/>
            </a:pPr>
            <a:r>
              <a:rPr lang="en-US" b="1" dirty="0" smtClean="0">
                <a:solidFill>
                  <a:srgbClr val="FF0000"/>
                </a:solidFill>
              </a:rPr>
              <a:t>Initiative: </a:t>
            </a:r>
          </a:p>
          <a:p>
            <a:pPr marL="514350" indent="-514350" algn="l" fontAlgn="base"/>
            <a:r>
              <a:rPr lang="en-US" dirty="0" smtClean="0"/>
              <a:t/>
            </a:r>
            <a:br>
              <a:rPr lang="en-US" dirty="0" smtClean="0"/>
            </a:br>
            <a:endParaRPr lang="en-US" b="1" dirty="0">
              <a:solidFill>
                <a:schemeClr val="tx1"/>
              </a:solidFill>
            </a:endParaRPr>
          </a:p>
        </p:txBody>
      </p:sp>
      <p:grpSp>
        <p:nvGrpSpPr>
          <p:cNvPr id="4" name="Group 17"/>
          <p:cNvGrpSpPr/>
          <p:nvPr/>
        </p:nvGrpSpPr>
        <p:grpSpPr>
          <a:xfrm>
            <a:off x="4343400" y="1981200"/>
            <a:ext cx="4343400" cy="4608731"/>
            <a:chOff x="762000" y="1752600"/>
            <a:chExt cx="4343400" cy="4608731"/>
          </a:xfrm>
        </p:grpSpPr>
        <p:grpSp>
          <p:nvGrpSpPr>
            <p:cNvPr id="6" name="Group 15"/>
            <p:cNvGrpSpPr/>
            <p:nvPr/>
          </p:nvGrpSpPr>
          <p:grpSpPr>
            <a:xfrm>
              <a:off x="990600" y="1981200"/>
              <a:ext cx="838200" cy="3963988"/>
              <a:chOff x="990600" y="1981200"/>
              <a:chExt cx="838200" cy="3963988"/>
            </a:xfrm>
          </p:grpSpPr>
          <p:cxnSp>
            <p:nvCxnSpPr>
              <p:cNvPr id="5" name="Straight Connector 4"/>
              <p:cNvCxnSpPr/>
              <p:nvPr/>
            </p:nvCxnSpPr>
            <p:spPr>
              <a:xfrm rot="16200000" flipH="1">
                <a:off x="-952500" y="3924300"/>
                <a:ext cx="396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990600" y="28194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990600" y="38100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990600" y="48768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066800" y="59436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6" name="Group 16"/>
            <p:cNvGrpSpPr/>
            <p:nvPr/>
          </p:nvGrpSpPr>
          <p:grpSpPr>
            <a:xfrm>
              <a:off x="762000" y="1752600"/>
              <a:ext cx="4343400" cy="4608731"/>
              <a:chOff x="762000" y="1752600"/>
              <a:chExt cx="4343400" cy="4608731"/>
            </a:xfrm>
          </p:grpSpPr>
          <p:sp>
            <p:nvSpPr>
              <p:cNvPr id="11" name="TextBox 10"/>
              <p:cNvSpPr txBox="1"/>
              <p:nvPr/>
            </p:nvSpPr>
            <p:spPr>
              <a:xfrm>
                <a:off x="762000" y="1752600"/>
                <a:ext cx="3200400" cy="369332"/>
              </a:xfrm>
              <a:prstGeom prst="rect">
                <a:avLst/>
              </a:prstGeom>
              <a:noFill/>
            </p:spPr>
            <p:txBody>
              <a:bodyPr wrap="square" rtlCol="0">
                <a:spAutoFit/>
              </a:bodyPr>
              <a:lstStyle/>
              <a:p>
                <a:r>
                  <a:rPr lang="en-US" b="1" dirty="0" smtClean="0"/>
                  <a:t>Negative Effects of violation</a:t>
                </a:r>
                <a:endParaRPr lang="en-US" b="1" dirty="0"/>
              </a:p>
            </p:txBody>
          </p:sp>
          <p:sp>
            <p:nvSpPr>
              <p:cNvPr id="12" name="TextBox 11"/>
              <p:cNvSpPr txBox="1"/>
              <p:nvPr/>
            </p:nvSpPr>
            <p:spPr>
              <a:xfrm>
                <a:off x="1752600" y="2667000"/>
                <a:ext cx="3200400" cy="646331"/>
              </a:xfrm>
              <a:prstGeom prst="rect">
                <a:avLst/>
              </a:prstGeom>
              <a:noFill/>
            </p:spPr>
            <p:txBody>
              <a:bodyPr wrap="square" rtlCol="0">
                <a:spAutoFit/>
              </a:bodyPr>
              <a:lstStyle/>
              <a:p>
                <a:r>
                  <a:rPr lang="en-US" b="1" dirty="0" smtClean="0"/>
                  <a:t>Non-healthy relationship bet </a:t>
                </a:r>
                <a:r>
                  <a:rPr lang="en-US" b="1" dirty="0" err="1" smtClean="0"/>
                  <a:t>mngt</a:t>
                </a:r>
                <a:r>
                  <a:rPr lang="en-US" b="1" dirty="0" smtClean="0"/>
                  <a:t> and workers</a:t>
                </a:r>
                <a:endParaRPr lang="en-US" b="1" dirty="0"/>
              </a:p>
            </p:txBody>
          </p:sp>
          <p:sp>
            <p:nvSpPr>
              <p:cNvPr id="13" name="TextBox 12"/>
              <p:cNvSpPr txBox="1"/>
              <p:nvPr/>
            </p:nvSpPr>
            <p:spPr>
              <a:xfrm>
                <a:off x="1828800" y="3657600"/>
                <a:ext cx="3200400" cy="369332"/>
              </a:xfrm>
              <a:prstGeom prst="rect">
                <a:avLst/>
              </a:prstGeom>
              <a:noFill/>
            </p:spPr>
            <p:txBody>
              <a:bodyPr wrap="square" rtlCol="0">
                <a:spAutoFit/>
              </a:bodyPr>
              <a:lstStyle/>
              <a:p>
                <a:r>
                  <a:rPr lang="en-US" b="1" dirty="0" smtClean="0"/>
                  <a:t>Non-achievement of goals</a:t>
                </a:r>
                <a:endParaRPr lang="en-US" b="1" dirty="0"/>
              </a:p>
            </p:txBody>
          </p:sp>
          <p:sp>
            <p:nvSpPr>
              <p:cNvPr id="14" name="TextBox 13"/>
              <p:cNvSpPr txBox="1"/>
              <p:nvPr/>
            </p:nvSpPr>
            <p:spPr>
              <a:xfrm>
                <a:off x="1828800" y="4724400"/>
                <a:ext cx="3200400" cy="369332"/>
              </a:xfrm>
              <a:prstGeom prst="rect">
                <a:avLst/>
              </a:prstGeom>
              <a:noFill/>
            </p:spPr>
            <p:txBody>
              <a:bodyPr wrap="square" rtlCol="0">
                <a:spAutoFit/>
              </a:bodyPr>
              <a:lstStyle/>
              <a:p>
                <a:r>
                  <a:rPr lang="en-US" b="1" dirty="0" smtClean="0"/>
                  <a:t>High </a:t>
                </a:r>
                <a:r>
                  <a:rPr lang="en-US" b="1" dirty="0" err="1" smtClean="0"/>
                  <a:t>labour</a:t>
                </a:r>
                <a:r>
                  <a:rPr lang="en-US" b="1" dirty="0" smtClean="0"/>
                  <a:t> turnover</a:t>
                </a:r>
                <a:endParaRPr lang="en-US" b="1" dirty="0"/>
              </a:p>
            </p:txBody>
          </p:sp>
          <p:sp>
            <p:nvSpPr>
              <p:cNvPr id="15" name="TextBox 14"/>
              <p:cNvSpPr txBox="1"/>
              <p:nvPr/>
            </p:nvSpPr>
            <p:spPr>
              <a:xfrm>
                <a:off x="1905000" y="5715000"/>
                <a:ext cx="3200400" cy="646331"/>
              </a:xfrm>
              <a:prstGeom prst="rect">
                <a:avLst/>
              </a:prstGeom>
              <a:noFill/>
            </p:spPr>
            <p:txBody>
              <a:bodyPr wrap="square" rtlCol="0">
                <a:spAutoFit/>
              </a:bodyPr>
              <a:lstStyle/>
              <a:p>
                <a:r>
                  <a:rPr lang="en-US" b="1" dirty="0" smtClean="0"/>
                  <a:t>Restricts the creativity of employees</a:t>
                </a:r>
                <a:endParaRPr lang="en-US" b="1" dirty="0"/>
              </a:p>
            </p:txBody>
          </p:sp>
        </p:grpSp>
      </p:grpSp>
      <p:grpSp>
        <p:nvGrpSpPr>
          <p:cNvPr id="17" name="Group 18"/>
          <p:cNvGrpSpPr/>
          <p:nvPr/>
        </p:nvGrpSpPr>
        <p:grpSpPr>
          <a:xfrm>
            <a:off x="228600" y="1905000"/>
            <a:ext cx="4343400" cy="4608731"/>
            <a:chOff x="762000" y="1752600"/>
            <a:chExt cx="4343400" cy="4608731"/>
          </a:xfrm>
        </p:grpSpPr>
        <p:grpSp>
          <p:nvGrpSpPr>
            <p:cNvPr id="18" name="Group 15"/>
            <p:cNvGrpSpPr/>
            <p:nvPr/>
          </p:nvGrpSpPr>
          <p:grpSpPr>
            <a:xfrm>
              <a:off x="990600" y="1981200"/>
              <a:ext cx="838200" cy="3963988"/>
              <a:chOff x="990600" y="1981200"/>
              <a:chExt cx="838200" cy="3963988"/>
            </a:xfrm>
          </p:grpSpPr>
          <p:cxnSp>
            <p:nvCxnSpPr>
              <p:cNvPr id="27" name="Straight Connector 26"/>
              <p:cNvCxnSpPr/>
              <p:nvPr/>
            </p:nvCxnSpPr>
            <p:spPr>
              <a:xfrm rot="16200000" flipH="1">
                <a:off x="-952500" y="3924300"/>
                <a:ext cx="396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990600" y="28194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990600" y="38100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990600" y="48768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1066800" y="59436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9" name="Group 16"/>
            <p:cNvGrpSpPr/>
            <p:nvPr/>
          </p:nvGrpSpPr>
          <p:grpSpPr>
            <a:xfrm>
              <a:off x="762000" y="1752600"/>
              <a:ext cx="4343400" cy="4608731"/>
              <a:chOff x="762000" y="1752600"/>
              <a:chExt cx="4343400" cy="4608731"/>
            </a:xfrm>
          </p:grpSpPr>
          <p:sp>
            <p:nvSpPr>
              <p:cNvPr id="22" name="TextBox 21"/>
              <p:cNvSpPr txBox="1"/>
              <p:nvPr/>
            </p:nvSpPr>
            <p:spPr>
              <a:xfrm>
                <a:off x="762000" y="1752600"/>
                <a:ext cx="3200400" cy="369332"/>
              </a:xfrm>
              <a:prstGeom prst="rect">
                <a:avLst/>
              </a:prstGeom>
              <a:noFill/>
            </p:spPr>
            <p:txBody>
              <a:bodyPr wrap="square" rtlCol="0">
                <a:spAutoFit/>
              </a:bodyPr>
              <a:lstStyle/>
              <a:p>
                <a:r>
                  <a:rPr lang="en-US" b="1" dirty="0" smtClean="0"/>
                  <a:t>Positive Effects of application</a:t>
                </a:r>
                <a:endParaRPr lang="en-US" b="1" dirty="0"/>
              </a:p>
            </p:txBody>
          </p:sp>
          <p:sp>
            <p:nvSpPr>
              <p:cNvPr id="23" name="TextBox 22"/>
              <p:cNvSpPr txBox="1"/>
              <p:nvPr/>
            </p:nvSpPr>
            <p:spPr>
              <a:xfrm>
                <a:off x="1752600" y="2667000"/>
                <a:ext cx="3200400" cy="646331"/>
              </a:xfrm>
              <a:prstGeom prst="rect">
                <a:avLst/>
              </a:prstGeom>
              <a:noFill/>
            </p:spPr>
            <p:txBody>
              <a:bodyPr wrap="square" rtlCol="0">
                <a:spAutoFit/>
              </a:bodyPr>
              <a:lstStyle/>
              <a:p>
                <a:r>
                  <a:rPr lang="en-US" b="1" dirty="0" smtClean="0"/>
                  <a:t>Increases the self confidence and morale of workers</a:t>
                </a:r>
                <a:endParaRPr lang="en-US" b="1" dirty="0"/>
              </a:p>
            </p:txBody>
          </p:sp>
          <p:sp>
            <p:nvSpPr>
              <p:cNvPr id="24" name="TextBox 23"/>
              <p:cNvSpPr txBox="1"/>
              <p:nvPr/>
            </p:nvSpPr>
            <p:spPr>
              <a:xfrm>
                <a:off x="1828800" y="3657600"/>
                <a:ext cx="3200400" cy="369332"/>
              </a:xfrm>
              <a:prstGeom prst="rect">
                <a:avLst/>
              </a:prstGeom>
              <a:noFill/>
            </p:spPr>
            <p:txBody>
              <a:bodyPr wrap="square" rtlCol="0">
                <a:spAutoFit/>
              </a:bodyPr>
              <a:lstStyle/>
              <a:p>
                <a:r>
                  <a:rPr lang="en-US" b="1" dirty="0" err="1" smtClean="0"/>
                  <a:t>Realisation</a:t>
                </a:r>
                <a:r>
                  <a:rPr lang="en-US" b="1" dirty="0" smtClean="0"/>
                  <a:t> of goals</a:t>
                </a:r>
                <a:endParaRPr lang="en-US" b="1" dirty="0"/>
              </a:p>
            </p:txBody>
          </p:sp>
          <p:sp>
            <p:nvSpPr>
              <p:cNvPr id="25" name="TextBox 24"/>
              <p:cNvSpPr txBox="1"/>
              <p:nvPr/>
            </p:nvSpPr>
            <p:spPr>
              <a:xfrm>
                <a:off x="1828800" y="4724400"/>
                <a:ext cx="3200400" cy="646331"/>
              </a:xfrm>
              <a:prstGeom prst="rect">
                <a:avLst/>
              </a:prstGeom>
              <a:noFill/>
            </p:spPr>
            <p:txBody>
              <a:bodyPr wrap="square" rtlCol="0">
                <a:spAutoFit/>
              </a:bodyPr>
              <a:lstStyle/>
              <a:p>
                <a:r>
                  <a:rPr lang="en-US" b="1" dirty="0" smtClean="0"/>
                  <a:t>Enhances job satisfaction of employees</a:t>
                </a:r>
                <a:endParaRPr lang="en-US" b="1" dirty="0"/>
              </a:p>
            </p:txBody>
          </p:sp>
          <p:sp>
            <p:nvSpPr>
              <p:cNvPr id="26" name="TextBox 25"/>
              <p:cNvSpPr txBox="1"/>
              <p:nvPr/>
            </p:nvSpPr>
            <p:spPr>
              <a:xfrm>
                <a:off x="1905000" y="5715000"/>
                <a:ext cx="3200400" cy="646331"/>
              </a:xfrm>
              <a:prstGeom prst="rect">
                <a:avLst/>
              </a:prstGeom>
              <a:noFill/>
            </p:spPr>
            <p:txBody>
              <a:bodyPr wrap="square" rtlCol="0">
                <a:spAutoFit/>
              </a:bodyPr>
              <a:lstStyle/>
              <a:p>
                <a:r>
                  <a:rPr lang="en-US" b="1" dirty="0" smtClean="0"/>
                  <a:t>Helps to develop sense of </a:t>
                </a:r>
                <a:r>
                  <a:rPr lang="en-US" b="1" dirty="0" err="1" smtClean="0"/>
                  <a:t>belonginess</a:t>
                </a:r>
                <a:endParaRPr lang="en-US" b="1" dirty="0"/>
              </a:p>
            </p:txBody>
          </p:sp>
        </p:gr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fontScale="90000"/>
          </a:bodyPr>
          <a:lstStyle/>
          <a:p>
            <a:r>
              <a:rPr lang="en-US" dirty="0" err="1" smtClean="0"/>
              <a:t>Fayol’s</a:t>
            </a:r>
            <a:r>
              <a:rPr lang="en-US" dirty="0" smtClean="0"/>
              <a:t> 14 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fontScale="92500" lnSpcReduction="10000"/>
          </a:bodyPr>
          <a:lstStyle/>
          <a:p>
            <a:pPr marL="514350" indent="-514350" algn="l" fontAlgn="base"/>
            <a:r>
              <a:rPr lang="en-US" b="1" dirty="0" smtClean="0">
                <a:solidFill>
                  <a:srgbClr val="FF0000"/>
                </a:solidFill>
              </a:rPr>
              <a:t>14. </a:t>
            </a:r>
            <a:r>
              <a:rPr lang="en-US" b="1" dirty="0" err="1" smtClean="0">
                <a:solidFill>
                  <a:srgbClr val="FF0000"/>
                </a:solidFill>
              </a:rPr>
              <a:t>Espirit</a:t>
            </a:r>
            <a:r>
              <a:rPr lang="en-US" b="1" dirty="0" smtClean="0">
                <a:solidFill>
                  <a:srgbClr val="FF0000"/>
                </a:solidFill>
              </a:rPr>
              <a:t> De Corps: </a:t>
            </a:r>
          </a:p>
          <a:p>
            <a:pPr marL="514350" indent="-514350" algn="l" fontAlgn="base">
              <a:buFont typeface="Wingdings" pitchFamily="2" charset="2"/>
              <a:buChar char="Ø"/>
            </a:pPr>
            <a:r>
              <a:rPr lang="en-US" b="1" dirty="0" smtClean="0">
                <a:solidFill>
                  <a:schemeClr val="tx1"/>
                </a:solidFill>
              </a:rPr>
              <a:t>This approach gives rise to a spirit of mutual trust and belongingness among team members.</a:t>
            </a:r>
          </a:p>
          <a:p>
            <a:pPr marL="514350" indent="-514350" algn="l" fontAlgn="base">
              <a:buFont typeface="Wingdings" pitchFamily="2" charset="2"/>
              <a:buChar char="Ø"/>
            </a:pPr>
            <a:r>
              <a:rPr lang="en-US" b="1" dirty="0" smtClean="0">
                <a:solidFill>
                  <a:schemeClr val="tx1"/>
                </a:solidFill>
              </a:rPr>
              <a:t>According to </a:t>
            </a:r>
            <a:r>
              <a:rPr lang="en-US" b="1" dirty="0" err="1" smtClean="0">
                <a:solidFill>
                  <a:schemeClr val="tx1"/>
                </a:solidFill>
              </a:rPr>
              <a:t>Fayol</a:t>
            </a:r>
            <a:r>
              <a:rPr lang="en-US" b="1" dirty="0" smtClean="0">
                <a:solidFill>
                  <a:schemeClr val="tx1"/>
                </a:solidFill>
              </a:rPr>
              <a:t>, “</a:t>
            </a:r>
            <a:r>
              <a:rPr lang="en-US" b="1" dirty="0" err="1" smtClean="0">
                <a:solidFill>
                  <a:schemeClr val="tx1"/>
                </a:solidFill>
              </a:rPr>
              <a:t>Mngt</a:t>
            </a:r>
            <a:r>
              <a:rPr lang="en-US" b="1" dirty="0" smtClean="0">
                <a:solidFill>
                  <a:schemeClr val="tx1"/>
                </a:solidFill>
              </a:rPr>
              <a:t> should promote a team spirit of unity and harmony among employees”. </a:t>
            </a:r>
          </a:p>
          <a:p>
            <a:pPr marL="514350" indent="-514350" algn="l" fontAlgn="base">
              <a:buFont typeface="Wingdings" pitchFamily="2" charset="2"/>
              <a:buChar char="Ø"/>
            </a:pPr>
            <a:r>
              <a:rPr lang="en-US" b="1" dirty="0" smtClean="0">
                <a:solidFill>
                  <a:schemeClr val="tx1"/>
                </a:solidFill>
              </a:rPr>
              <a:t>For </a:t>
            </a:r>
            <a:r>
              <a:rPr lang="en-US" b="1" dirty="0" err="1" smtClean="0">
                <a:solidFill>
                  <a:schemeClr val="tx1"/>
                </a:solidFill>
              </a:rPr>
              <a:t>eg</a:t>
            </a:r>
            <a:r>
              <a:rPr lang="en-US" b="1" dirty="0" smtClean="0">
                <a:solidFill>
                  <a:schemeClr val="tx1"/>
                </a:solidFill>
              </a:rPr>
              <a:t>, if the </a:t>
            </a:r>
            <a:r>
              <a:rPr lang="en-US" b="1" dirty="0" err="1" smtClean="0">
                <a:solidFill>
                  <a:schemeClr val="tx1"/>
                </a:solidFill>
              </a:rPr>
              <a:t>prodn</a:t>
            </a:r>
            <a:r>
              <a:rPr lang="en-US" b="1" dirty="0" smtClean="0">
                <a:solidFill>
                  <a:schemeClr val="tx1"/>
                </a:solidFill>
              </a:rPr>
              <a:t> </a:t>
            </a:r>
            <a:r>
              <a:rPr lang="en-US" b="1" dirty="0" err="1" smtClean="0">
                <a:solidFill>
                  <a:schemeClr val="tx1"/>
                </a:solidFill>
              </a:rPr>
              <a:t>mngr</a:t>
            </a:r>
            <a:r>
              <a:rPr lang="en-US" b="1" dirty="0" smtClean="0">
                <a:solidFill>
                  <a:schemeClr val="tx1"/>
                </a:solidFill>
              </a:rPr>
              <a:t> assigned a target of mfg 100 units to a group of 10 members, they will concentrate on achieving the target of 100 units and not 10 units as team members.  </a:t>
            </a:r>
          </a:p>
          <a:p>
            <a:pPr marL="514350" indent="-514350" algn="l" fontAlgn="base"/>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fontScale="90000"/>
          </a:bodyPr>
          <a:lstStyle/>
          <a:p>
            <a:r>
              <a:rPr lang="en-US" dirty="0" err="1" smtClean="0"/>
              <a:t>Fayol’s</a:t>
            </a:r>
            <a:r>
              <a:rPr lang="en-US" dirty="0" smtClean="0"/>
              <a:t> 14 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marL="514350" indent="-514350" algn="l" fontAlgn="base">
              <a:buFont typeface="Wingdings" pitchFamily="2" charset="2"/>
              <a:buChar char="v"/>
            </a:pPr>
            <a:r>
              <a:rPr lang="en-US" b="1" dirty="0" err="1" smtClean="0">
                <a:solidFill>
                  <a:srgbClr val="FF0000"/>
                </a:solidFill>
              </a:rPr>
              <a:t>Espirit</a:t>
            </a:r>
            <a:r>
              <a:rPr lang="en-US" b="1" dirty="0" smtClean="0">
                <a:solidFill>
                  <a:srgbClr val="FF0000"/>
                </a:solidFill>
              </a:rPr>
              <a:t> De Corps: </a:t>
            </a:r>
          </a:p>
          <a:p>
            <a:pPr marL="514350" indent="-514350" algn="l" fontAlgn="base"/>
            <a:r>
              <a:rPr lang="en-US" dirty="0" smtClean="0"/>
              <a:t/>
            </a:r>
            <a:br>
              <a:rPr lang="en-US" dirty="0" smtClean="0"/>
            </a:br>
            <a:endParaRPr lang="en-US" b="1" dirty="0">
              <a:solidFill>
                <a:schemeClr val="tx1"/>
              </a:solidFill>
            </a:endParaRPr>
          </a:p>
        </p:txBody>
      </p:sp>
      <p:grpSp>
        <p:nvGrpSpPr>
          <p:cNvPr id="4" name="Group 17"/>
          <p:cNvGrpSpPr/>
          <p:nvPr/>
        </p:nvGrpSpPr>
        <p:grpSpPr>
          <a:xfrm>
            <a:off x="4343400" y="1981200"/>
            <a:ext cx="4343400" cy="4608731"/>
            <a:chOff x="762000" y="1752600"/>
            <a:chExt cx="4343400" cy="4608731"/>
          </a:xfrm>
        </p:grpSpPr>
        <p:grpSp>
          <p:nvGrpSpPr>
            <p:cNvPr id="6" name="Group 15"/>
            <p:cNvGrpSpPr/>
            <p:nvPr/>
          </p:nvGrpSpPr>
          <p:grpSpPr>
            <a:xfrm>
              <a:off x="990600" y="1981200"/>
              <a:ext cx="838200" cy="3963988"/>
              <a:chOff x="990600" y="1981200"/>
              <a:chExt cx="838200" cy="3963988"/>
            </a:xfrm>
          </p:grpSpPr>
          <p:cxnSp>
            <p:nvCxnSpPr>
              <p:cNvPr id="5" name="Straight Connector 4"/>
              <p:cNvCxnSpPr/>
              <p:nvPr/>
            </p:nvCxnSpPr>
            <p:spPr>
              <a:xfrm rot="16200000" flipH="1">
                <a:off x="-952500" y="3924300"/>
                <a:ext cx="396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990600" y="28194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990600" y="38100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990600" y="48768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066800" y="59436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6" name="Group 16"/>
            <p:cNvGrpSpPr/>
            <p:nvPr/>
          </p:nvGrpSpPr>
          <p:grpSpPr>
            <a:xfrm>
              <a:off x="762000" y="1752600"/>
              <a:ext cx="4343400" cy="4608731"/>
              <a:chOff x="762000" y="1752600"/>
              <a:chExt cx="4343400" cy="4608731"/>
            </a:xfrm>
          </p:grpSpPr>
          <p:sp>
            <p:nvSpPr>
              <p:cNvPr id="11" name="TextBox 10"/>
              <p:cNvSpPr txBox="1"/>
              <p:nvPr/>
            </p:nvSpPr>
            <p:spPr>
              <a:xfrm>
                <a:off x="762000" y="1752600"/>
                <a:ext cx="3200400" cy="369332"/>
              </a:xfrm>
              <a:prstGeom prst="rect">
                <a:avLst/>
              </a:prstGeom>
              <a:noFill/>
            </p:spPr>
            <p:txBody>
              <a:bodyPr wrap="square" rtlCol="0">
                <a:spAutoFit/>
              </a:bodyPr>
              <a:lstStyle/>
              <a:p>
                <a:r>
                  <a:rPr lang="en-US" b="1" dirty="0" smtClean="0"/>
                  <a:t>Negative Effects of violation</a:t>
                </a:r>
                <a:endParaRPr lang="en-US" b="1" dirty="0"/>
              </a:p>
            </p:txBody>
          </p:sp>
          <p:sp>
            <p:nvSpPr>
              <p:cNvPr id="12" name="TextBox 11"/>
              <p:cNvSpPr txBox="1"/>
              <p:nvPr/>
            </p:nvSpPr>
            <p:spPr>
              <a:xfrm>
                <a:off x="1752600" y="2667000"/>
                <a:ext cx="3200400" cy="646331"/>
              </a:xfrm>
              <a:prstGeom prst="rect">
                <a:avLst/>
              </a:prstGeom>
              <a:noFill/>
            </p:spPr>
            <p:txBody>
              <a:bodyPr wrap="square" rtlCol="0">
                <a:spAutoFit/>
              </a:bodyPr>
              <a:lstStyle/>
              <a:p>
                <a:r>
                  <a:rPr lang="en-US" b="1" dirty="0" smtClean="0"/>
                  <a:t>Non-healthy relationship bet </a:t>
                </a:r>
                <a:r>
                  <a:rPr lang="en-US" b="1" dirty="0" err="1" smtClean="0"/>
                  <a:t>mngt</a:t>
                </a:r>
                <a:r>
                  <a:rPr lang="en-US" b="1" dirty="0" smtClean="0"/>
                  <a:t> and workers</a:t>
                </a:r>
                <a:endParaRPr lang="en-US" b="1" dirty="0"/>
              </a:p>
            </p:txBody>
          </p:sp>
          <p:sp>
            <p:nvSpPr>
              <p:cNvPr id="13" name="TextBox 12"/>
              <p:cNvSpPr txBox="1"/>
              <p:nvPr/>
            </p:nvSpPr>
            <p:spPr>
              <a:xfrm>
                <a:off x="1828800" y="3657600"/>
                <a:ext cx="3200400" cy="369332"/>
              </a:xfrm>
              <a:prstGeom prst="rect">
                <a:avLst/>
              </a:prstGeom>
              <a:noFill/>
            </p:spPr>
            <p:txBody>
              <a:bodyPr wrap="square" rtlCol="0">
                <a:spAutoFit/>
              </a:bodyPr>
              <a:lstStyle/>
              <a:p>
                <a:r>
                  <a:rPr lang="en-US" b="1" dirty="0" smtClean="0"/>
                  <a:t>Non-achievement of goals</a:t>
                </a:r>
                <a:endParaRPr lang="en-US" b="1" dirty="0"/>
              </a:p>
            </p:txBody>
          </p:sp>
          <p:sp>
            <p:nvSpPr>
              <p:cNvPr id="14" name="TextBox 13"/>
              <p:cNvSpPr txBox="1"/>
              <p:nvPr/>
            </p:nvSpPr>
            <p:spPr>
              <a:xfrm>
                <a:off x="1828800" y="4724400"/>
                <a:ext cx="3200400" cy="369332"/>
              </a:xfrm>
              <a:prstGeom prst="rect">
                <a:avLst/>
              </a:prstGeom>
              <a:noFill/>
            </p:spPr>
            <p:txBody>
              <a:bodyPr wrap="square" rtlCol="0">
                <a:spAutoFit/>
              </a:bodyPr>
              <a:lstStyle/>
              <a:p>
                <a:r>
                  <a:rPr lang="en-US" b="1" dirty="0" smtClean="0"/>
                  <a:t>High </a:t>
                </a:r>
                <a:r>
                  <a:rPr lang="en-US" b="1" dirty="0" err="1" smtClean="0"/>
                  <a:t>labour</a:t>
                </a:r>
                <a:r>
                  <a:rPr lang="en-US" b="1" dirty="0" smtClean="0"/>
                  <a:t> turnover</a:t>
                </a:r>
                <a:endParaRPr lang="en-US" b="1" dirty="0"/>
              </a:p>
            </p:txBody>
          </p:sp>
          <p:sp>
            <p:nvSpPr>
              <p:cNvPr id="15" name="TextBox 14"/>
              <p:cNvSpPr txBox="1"/>
              <p:nvPr/>
            </p:nvSpPr>
            <p:spPr>
              <a:xfrm>
                <a:off x="1905000" y="5715000"/>
                <a:ext cx="3200400" cy="646331"/>
              </a:xfrm>
              <a:prstGeom prst="rect">
                <a:avLst/>
              </a:prstGeom>
              <a:noFill/>
            </p:spPr>
            <p:txBody>
              <a:bodyPr wrap="square" rtlCol="0">
                <a:spAutoFit/>
              </a:bodyPr>
              <a:lstStyle/>
              <a:p>
                <a:r>
                  <a:rPr lang="en-US" b="1" dirty="0" smtClean="0"/>
                  <a:t>Restricts the creativity of employees</a:t>
                </a:r>
                <a:endParaRPr lang="en-US" b="1" dirty="0"/>
              </a:p>
            </p:txBody>
          </p:sp>
        </p:grpSp>
      </p:grpSp>
      <p:grpSp>
        <p:nvGrpSpPr>
          <p:cNvPr id="17" name="Group 18"/>
          <p:cNvGrpSpPr/>
          <p:nvPr/>
        </p:nvGrpSpPr>
        <p:grpSpPr>
          <a:xfrm>
            <a:off x="228600" y="1905000"/>
            <a:ext cx="4343400" cy="4331732"/>
            <a:chOff x="762000" y="1752600"/>
            <a:chExt cx="4343400" cy="4331732"/>
          </a:xfrm>
        </p:grpSpPr>
        <p:grpSp>
          <p:nvGrpSpPr>
            <p:cNvPr id="18" name="Group 15"/>
            <p:cNvGrpSpPr/>
            <p:nvPr/>
          </p:nvGrpSpPr>
          <p:grpSpPr>
            <a:xfrm>
              <a:off x="990600" y="1981200"/>
              <a:ext cx="838200" cy="3963988"/>
              <a:chOff x="990600" y="1981200"/>
              <a:chExt cx="838200" cy="3963988"/>
            </a:xfrm>
          </p:grpSpPr>
          <p:cxnSp>
            <p:nvCxnSpPr>
              <p:cNvPr id="27" name="Straight Connector 26"/>
              <p:cNvCxnSpPr/>
              <p:nvPr/>
            </p:nvCxnSpPr>
            <p:spPr>
              <a:xfrm rot="16200000" flipH="1">
                <a:off x="-952500" y="3924300"/>
                <a:ext cx="396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990600" y="28194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990600" y="38100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990600" y="48768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1066800" y="59436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9" name="Group 16"/>
            <p:cNvGrpSpPr/>
            <p:nvPr/>
          </p:nvGrpSpPr>
          <p:grpSpPr>
            <a:xfrm>
              <a:off x="762000" y="1752600"/>
              <a:ext cx="4343400" cy="4331732"/>
              <a:chOff x="762000" y="1752600"/>
              <a:chExt cx="4343400" cy="4331732"/>
            </a:xfrm>
          </p:grpSpPr>
          <p:sp>
            <p:nvSpPr>
              <p:cNvPr id="22" name="TextBox 21"/>
              <p:cNvSpPr txBox="1"/>
              <p:nvPr/>
            </p:nvSpPr>
            <p:spPr>
              <a:xfrm>
                <a:off x="762000" y="1752600"/>
                <a:ext cx="3200400" cy="369332"/>
              </a:xfrm>
              <a:prstGeom prst="rect">
                <a:avLst/>
              </a:prstGeom>
              <a:noFill/>
            </p:spPr>
            <p:txBody>
              <a:bodyPr wrap="square" rtlCol="0">
                <a:spAutoFit/>
              </a:bodyPr>
              <a:lstStyle/>
              <a:p>
                <a:r>
                  <a:rPr lang="en-US" b="1" dirty="0" smtClean="0"/>
                  <a:t>Positive Effects of application</a:t>
                </a:r>
                <a:endParaRPr lang="en-US" b="1" dirty="0"/>
              </a:p>
            </p:txBody>
          </p:sp>
          <p:sp>
            <p:nvSpPr>
              <p:cNvPr id="23" name="TextBox 22"/>
              <p:cNvSpPr txBox="1"/>
              <p:nvPr/>
            </p:nvSpPr>
            <p:spPr>
              <a:xfrm>
                <a:off x="1752600" y="2667000"/>
                <a:ext cx="3200400" cy="646331"/>
              </a:xfrm>
              <a:prstGeom prst="rect">
                <a:avLst/>
              </a:prstGeom>
              <a:noFill/>
            </p:spPr>
            <p:txBody>
              <a:bodyPr wrap="square" rtlCol="0">
                <a:spAutoFit/>
              </a:bodyPr>
              <a:lstStyle/>
              <a:p>
                <a:r>
                  <a:rPr lang="en-US" b="1" dirty="0" smtClean="0"/>
                  <a:t>Helps to develop a feeling of trust, team spirit and harmony</a:t>
                </a:r>
                <a:endParaRPr lang="en-US" b="1" dirty="0"/>
              </a:p>
            </p:txBody>
          </p:sp>
          <p:sp>
            <p:nvSpPr>
              <p:cNvPr id="24" name="TextBox 23"/>
              <p:cNvSpPr txBox="1"/>
              <p:nvPr/>
            </p:nvSpPr>
            <p:spPr>
              <a:xfrm>
                <a:off x="1828800" y="3657600"/>
                <a:ext cx="3200400" cy="369332"/>
              </a:xfrm>
              <a:prstGeom prst="rect">
                <a:avLst/>
              </a:prstGeom>
              <a:noFill/>
            </p:spPr>
            <p:txBody>
              <a:bodyPr wrap="square" rtlCol="0">
                <a:spAutoFit/>
              </a:bodyPr>
              <a:lstStyle/>
              <a:p>
                <a:r>
                  <a:rPr lang="en-US" b="1" dirty="0" err="1" smtClean="0"/>
                  <a:t>Realisation</a:t>
                </a:r>
                <a:r>
                  <a:rPr lang="en-US" b="1" dirty="0" smtClean="0"/>
                  <a:t> of goals</a:t>
                </a:r>
                <a:endParaRPr lang="en-US" b="1" dirty="0"/>
              </a:p>
            </p:txBody>
          </p:sp>
          <p:sp>
            <p:nvSpPr>
              <p:cNvPr id="25" name="TextBox 24"/>
              <p:cNvSpPr txBox="1"/>
              <p:nvPr/>
            </p:nvSpPr>
            <p:spPr>
              <a:xfrm>
                <a:off x="1828800" y="4724400"/>
                <a:ext cx="3200400" cy="646331"/>
              </a:xfrm>
              <a:prstGeom prst="rect">
                <a:avLst/>
              </a:prstGeom>
              <a:noFill/>
            </p:spPr>
            <p:txBody>
              <a:bodyPr wrap="square" rtlCol="0">
                <a:spAutoFit/>
              </a:bodyPr>
              <a:lstStyle/>
              <a:p>
                <a:r>
                  <a:rPr lang="en-US" b="1" dirty="0" smtClean="0"/>
                  <a:t>Enhances job satisfaction of employees</a:t>
                </a:r>
                <a:endParaRPr lang="en-US" b="1" dirty="0"/>
              </a:p>
            </p:txBody>
          </p:sp>
          <p:sp>
            <p:nvSpPr>
              <p:cNvPr id="26" name="TextBox 25"/>
              <p:cNvSpPr txBox="1"/>
              <p:nvPr/>
            </p:nvSpPr>
            <p:spPr>
              <a:xfrm>
                <a:off x="1905000" y="5715000"/>
                <a:ext cx="3200400" cy="369332"/>
              </a:xfrm>
              <a:prstGeom prst="rect">
                <a:avLst/>
              </a:prstGeom>
              <a:noFill/>
            </p:spPr>
            <p:txBody>
              <a:bodyPr wrap="square" rtlCol="0">
                <a:spAutoFit/>
              </a:bodyPr>
              <a:lstStyle/>
              <a:p>
                <a:r>
                  <a:rPr lang="en-US" b="1" dirty="0" smtClean="0"/>
                  <a:t>Healthy </a:t>
                </a:r>
                <a:r>
                  <a:rPr lang="en-US" b="1" smtClean="0"/>
                  <a:t>work environment</a:t>
                </a:r>
                <a:endParaRPr lang="en-US" b="1" dirty="0"/>
              </a:p>
            </p:txBody>
          </p:sp>
        </p:gr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fontScale="90000"/>
          </a:bodyPr>
          <a:lstStyle/>
          <a:p>
            <a:r>
              <a:rPr lang="en-US" dirty="0" smtClean="0"/>
              <a:t>F W Taylor’s </a:t>
            </a:r>
            <a:r>
              <a:rPr lang="en-US" dirty="0" err="1" smtClean="0"/>
              <a:t>ScientificManagement</a:t>
            </a:r>
            <a:endParaRPr lang="en-US" dirty="0"/>
          </a:p>
        </p:txBody>
      </p:sp>
      <p:sp>
        <p:nvSpPr>
          <p:cNvPr id="3" name="Subtitle 2"/>
          <p:cNvSpPr>
            <a:spLocks noGrp="1"/>
          </p:cNvSpPr>
          <p:nvPr>
            <p:ph type="subTitle" idx="1"/>
          </p:nvPr>
        </p:nvSpPr>
        <p:spPr>
          <a:xfrm>
            <a:off x="228600" y="1219200"/>
            <a:ext cx="8610600" cy="5334000"/>
          </a:xfrm>
        </p:spPr>
        <p:txBody>
          <a:bodyPr>
            <a:normAutofit lnSpcReduction="10000"/>
          </a:bodyPr>
          <a:lstStyle/>
          <a:p>
            <a:pPr marL="514350" indent="-514350" algn="l" fontAlgn="base"/>
            <a:r>
              <a:rPr lang="en-US" b="1" dirty="0" smtClean="0">
                <a:solidFill>
                  <a:srgbClr val="FF0000"/>
                </a:solidFill>
              </a:rPr>
              <a:t>1. Introduction: 1856-1915</a:t>
            </a:r>
          </a:p>
          <a:p>
            <a:pPr marL="514350" indent="-514350" algn="l" fontAlgn="base">
              <a:buFont typeface="Wingdings" pitchFamily="2" charset="2"/>
              <a:buChar char="Ø"/>
            </a:pPr>
            <a:r>
              <a:rPr lang="en-US" b="1" dirty="0" smtClean="0">
                <a:solidFill>
                  <a:schemeClr val="tx1"/>
                </a:solidFill>
              </a:rPr>
              <a:t>Fredrick Winslow Taylor was an American mechanical engineer who wanted to improve industrial efficiency by adopting scientific methods of production.</a:t>
            </a:r>
          </a:p>
          <a:p>
            <a:pPr marL="514350" indent="-514350" algn="l" fontAlgn="base">
              <a:buFont typeface="Wingdings" pitchFamily="2" charset="2"/>
              <a:buChar char="Ø"/>
            </a:pPr>
            <a:r>
              <a:rPr lang="en-US" b="1" dirty="0" smtClean="0">
                <a:solidFill>
                  <a:schemeClr val="tx1"/>
                </a:solidFill>
              </a:rPr>
              <a:t>In 1884, he became an executive at Midvale Steel Co. because of his leadership abilities.</a:t>
            </a:r>
          </a:p>
          <a:p>
            <a:pPr marL="514350" indent="-514350" algn="l" fontAlgn="base">
              <a:buFont typeface="Wingdings" pitchFamily="2" charset="2"/>
              <a:buChar char="Ø"/>
            </a:pPr>
            <a:r>
              <a:rPr lang="en-US" b="1" dirty="0" smtClean="0">
                <a:solidFill>
                  <a:schemeClr val="tx1"/>
                </a:solidFill>
              </a:rPr>
              <a:t>He pioneered a new and efficient system in order to increase production.</a:t>
            </a:r>
          </a:p>
          <a:p>
            <a:pPr marL="514350" indent="-514350" algn="l" fontAlgn="base"/>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fontScale="90000"/>
          </a:bodyPr>
          <a:lstStyle/>
          <a:p>
            <a:r>
              <a:rPr lang="en-US" dirty="0" smtClean="0"/>
              <a:t>Taylor’s 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fontScale="85000" lnSpcReduction="20000"/>
          </a:bodyPr>
          <a:lstStyle/>
          <a:p>
            <a:pPr marL="514350" indent="-514350" algn="l" fontAlgn="base"/>
            <a:r>
              <a:rPr lang="en-US" b="1" dirty="0" smtClean="0">
                <a:solidFill>
                  <a:srgbClr val="FF0000"/>
                </a:solidFill>
              </a:rPr>
              <a:t>1. Science not Rule of Thumb</a:t>
            </a:r>
          </a:p>
          <a:p>
            <a:pPr marL="514350" indent="-514350" algn="l" fontAlgn="base">
              <a:buFont typeface="Wingdings" pitchFamily="2" charset="2"/>
              <a:buChar char="Ø"/>
            </a:pPr>
            <a:r>
              <a:rPr lang="en-US" b="1" dirty="0" smtClean="0">
                <a:solidFill>
                  <a:schemeClr val="tx1"/>
                </a:solidFill>
              </a:rPr>
              <a:t>Taylor suggested that management practices should be developed through study and analysis and not through hit and trial method.</a:t>
            </a:r>
          </a:p>
          <a:p>
            <a:pPr marL="514350" indent="-514350" algn="l" fontAlgn="base">
              <a:buFont typeface="Wingdings" pitchFamily="2" charset="2"/>
              <a:buChar char="Ø"/>
            </a:pPr>
            <a:r>
              <a:rPr lang="en-US" b="1" dirty="0" smtClean="0">
                <a:solidFill>
                  <a:schemeClr val="tx1"/>
                </a:solidFill>
              </a:rPr>
              <a:t>The scientific method involved investigation of traditional method through work study and developing a standard method which would be followed throughout the org.</a:t>
            </a:r>
          </a:p>
          <a:p>
            <a:pPr marL="514350" indent="-514350" algn="l" fontAlgn="base">
              <a:buFont typeface="Wingdings" pitchFamily="2" charset="2"/>
              <a:buChar char="Ø"/>
            </a:pPr>
            <a:r>
              <a:rPr lang="en-US" b="1" dirty="0" smtClean="0">
                <a:solidFill>
                  <a:schemeClr val="tx1"/>
                </a:solidFill>
              </a:rPr>
              <a:t>For </a:t>
            </a:r>
            <a:r>
              <a:rPr lang="en-US" b="1" dirty="0" err="1" smtClean="0">
                <a:solidFill>
                  <a:schemeClr val="tx1"/>
                </a:solidFill>
              </a:rPr>
              <a:t>eg</a:t>
            </a:r>
            <a:r>
              <a:rPr lang="en-US" b="1" dirty="0" smtClean="0">
                <a:solidFill>
                  <a:schemeClr val="tx1"/>
                </a:solidFill>
              </a:rPr>
              <a:t>, containers of irons into trucks can be done scientifically rather than through human methods. This will save human energy as well as wastage of time and materials.</a:t>
            </a:r>
          </a:p>
          <a:p>
            <a:pPr marL="514350" indent="-514350" algn="l" fontAlgn="base"/>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fontScale="90000"/>
          </a:bodyPr>
          <a:lstStyle/>
          <a:p>
            <a:r>
              <a:rPr lang="en-US" dirty="0" smtClean="0"/>
              <a:t>Taylor’s 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fontScale="85000" lnSpcReduction="10000"/>
          </a:bodyPr>
          <a:lstStyle/>
          <a:p>
            <a:pPr marL="514350" indent="-514350" algn="l" fontAlgn="base"/>
            <a:r>
              <a:rPr lang="en-US" b="1" dirty="0" smtClean="0">
                <a:solidFill>
                  <a:srgbClr val="FF0000"/>
                </a:solidFill>
              </a:rPr>
              <a:t>2. Harmony, Not Discord</a:t>
            </a:r>
          </a:p>
          <a:p>
            <a:pPr marL="514350" indent="-514350" algn="l" fontAlgn="base">
              <a:buFont typeface="Wingdings" pitchFamily="2" charset="2"/>
              <a:buChar char="Ø"/>
            </a:pPr>
            <a:r>
              <a:rPr lang="en-US" b="1" dirty="0" smtClean="0">
                <a:solidFill>
                  <a:schemeClr val="tx1"/>
                </a:solidFill>
              </a:rPr>
              <a:t>There are two groups in a company-workers group and management groups which can become rivals of each other. </a:t>
            </a:r>
          </a:p>
          <a:p>
            <a:pPr marL="514350" indent="-514350" algn="l" fontAlgn="base">
              <a:buFont typeface="Wingdings" pitchFamily="2" charset="2"/>
              <a:buChar char="Ø"/>
            </a:pPr>
            <a:r>
              <a:rPr lang="en-US" b="1" dirty="0" smtClean="0">
                <a:solidFill>
                  <a:schemeClr val="tx1"/>
                </a:solidFill>
              </a:rPr>
              <a:t>Taylor insisted on bringing mental revolution which means complete change of attitude and outlook for each other. He advocated paternalistic style of management practiced in Japanese companies. </a:t>
            </a:r>
          </a:p>
          <a:p>
            <a:pPr marL="514350" indent="-514350" algn="l" fontAlgn="base">
              <a:buFont typeface="Wingdings" pitchFamily="2" charset="2"/>
              <a:buChar char="Ø"/>
            </a:pPr>
            <a:r>
              <a:rPr lang="en-US" b="1" dirty="0" smtClean="0">
                <a:solidFill>
                  <a:schemeClr val="tx1"/>
                </a:solidFill>
              </a:rPr>
              <a:t>For </a:t>
            </a:r>
            <a:r>
              <a:rPr lang="en-US" b="1" dirty="0" err="1" smtClean="0">
                <a:solidFill>
                  <a:schemeClr val="tx1"/>
                </a:solidFill>
              </a:rPr>
              <a:t>eg</a:t>
            </a:r>
            <a:r>
              <a:rPr lang="en-US" b="1" dirty="0" smtClean="0">
                <a:solidFill>
                  <a:schemeClr val="tx1"/>
                </a:solidFill>
              </a:rPr>
              <a:t>, Japanese workers do not go on strike. Instead they wear black ribbon to show dissatisfaction and to gain sympathy of managers.</a:t>
            </a:r>
          </a:p>
          <a:p>
            <a:pPr marL="514350" indent="-514350" algn="l" fontAlgn="base"/>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fontScale="90000"/>
          </a:bodyPr>
          <a:lstStyle/>
          <a:p>
            <a:r>
              <a:rPr lang="en-US" dirty="0" smtClean="0"/>
              <a:t>Taylor’s 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fontScale="85000" lnSpcReduction="20000"/>
          </a:bodyPr>
          <a:lstStyle/>
          <a:p>
            <a:pPr marL="514350" indent="-514350" algn="l" fontAlgn="base"/>
            <a:r>
              <a:rPr lang="en-US" b="1" dirty="0" smtClean="0">
                <a:solidFill>
                  <a:srgbClr val="FF0000"/>
                </a:solidFill>
              </a:rPr>
              <a:t>3. Cooperation not individualism</a:t>
            </a:r>
          </a:p>
          <a:p>
            <a:pPr marL="514350" indent="-514350" algn="l" fontAlgn="base">
              <a:buFont typeface="Wingdings" pitchFamily="2" charset="2"/>
              <a:buChar char="Ø"/>
            </a:pPr>
            <a:r>
              <a:rPr lang="en-US" b="1" dirty="0" smtClean="0">
                <a:solidFill>
                  <a:schemeClr val="tx1"/>
                </a:solidFill>
              </a:rPr>
              <a:t>Taylor stresses that should be complete cooperation between the workers and the management instead of individualism. </a:t>
            </a:r>
          </a:p>
          <a:p>
            <a:pPr marL="514350" indent="-514350" algn="l" fontAlgn="base">
              <a:buFont typeface="Wingdings" pitchFamily="2" charset="2"/>
              <a:buChar char="Ø"/>
            </a:pPr>
            <a:r>
              <a:rPr lang="en-US" b="1" dirty="0" smtClean="0">
                <a:solidFill>
                  <a:schemeClr val="tx1"/>
                </a:solidFill>
              </a:rPr>
              <a:t>Management should provide necessary help, encouragement, equal division of work and responsibility, participation of workers in decision making. Workers should avoid going on strike but should have open communication.  </a:t>
            </a:r>
          </a:p>
          <a:p>
            <a:pPr marL="514350" indent="-514350" algn="l" fontAlgn="base">
              <a:buFont typeface="Wingdings" pitchFamily="2" charset="2"/>
              <a:buChar char="Ø"/>
            </a:pPr>
            <a:r>
              <a:rPr lang="en-US" b="1" dirty="0" smtClean="0">
                <a:solidFill>
                  <a:schemeClr val="tx1"/>
                </a:solidFill>
              </a:rPr>
              <a:t>For </a:t>
            </a:r>
            <a:r>
              <a:rPr lang="en-US" b="1" dirty="0" err="1" smtClean="0">
                <a:solidFill>
                  <a:schemeClr val="tx1"/>
                </a:solidFill>
              </a:rPr>
              <a:t>eg</a:t>
            </a:r>
            <a:r>
              <a:rPr lang="en-US" b="1" dirty="0" smtClean="0">
                <a:solidFill>
                  <a:schemeClr val="tx1"/>
                </a:solidFill>
              </a:rPr>
              <a:t>, While assigning works, management should ask the workers about their interest and the workers interest is developed which leads to efficiency.</a:t>
            </a:r>
          </a:p>
          <a:p>
            <a:pPr marL="514350" indent="-514350" algn="l" fontAlgn="base"/>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fontScale="90000"/>
          </a:bodyPr>
          <a:lstStyle/>
          <a:p>
            <a:r>
              <a:rPr lang="en-US" dirty="0" err="1" smtClean="0"/>
              <a:t>Fayol’s</a:t>
            </a:r>
            <a:r>
              <a:rPr lang="en-US" dirty="0" smtClean="0"/>
              <a:t> 14 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marL="514350" indent="-514350" algn="l" fontAlgn="base">
              <a:buFont typeface="Wingdings" pitchFamily="2" charset="2"/>
              <a:buChar char="v"/>
            </a:pPr>
            <a:r>
              <a:rPr lang="en-US" b="1" dirty="0" err="1" smtClean="0">
                <a:solidFill>
                  <a:srgbClr val="FF0000"/>
                </a:solidFill>
              </a:rPr>
              <a:t>Centralisation</a:t>
            </a:r>
            <a:r>
              <a:rPr lang="en-US" b="1" dirty="0" smtClean="0">
                <a:solidFill>
                  <a:srgbClr val="FF0000"/>
                </a:solidFill>
              </a:rPr>
              <a:t> and </a:t>
            </a:r>
            <a:r>
              <a:rPr lang="en-US" b="1" dirty="0" err="1" smtClean="0">
                <a:solidFill>
                  <a:srgbClr val="FF0000"/>
                </a:solidFill>
              </a:rPr>
              <a:t>Decentralisation</a:t>
            </a:r>
            <a:r>
              <a:rPr lang="en-US" b="1" dirty="0" smtClean="0">
                <a:solidFill>
                  <a:srgbClr val="FF0000"/>
                </a:solidFill>
              </a:rPr>
              <a:t>: </a:t>
            </a:r>
          </a:p>
          <a:p>
            <a:pPr marL="514350" indent="-514350" algn="l" fontAlgn="base"/>
            <a:r>
              <a:rPr lang="en-US" dirty="0" smtClean="0"/>
              <a:t/>
            </a:r>
            <a:br>
              <a:rPr lang="en-US" dirty="0" smtClean="0"/>
            </a:br>
            <a:endParaRPr lang="en-US" b="1" dirty="0">
              <a:solidFill>
                <a:schemeClr val="tx1"/>
              </a:solidFill>
            </a:endParaRPr>
          </a:p>
        </p:txBody>
      </p:sp>
      <p:grpSp>
        <p:nvGrpSpPr>
          <p:cNvPr id="4" name="Group 17"/>
          <p:cNvGrpSpPr/>
          <p:nvPr/>
        </p:nvGrpSpPr>
        <p:grpSpPr>
          <a:xfrm>
            <a:off x="4343400" y="1981200"/>
            <a:ext cx="4343400" cy="4331732"/>
            <a:chOff x="762000" y="1752600"/>
            <a:chExt cx="4343400" cy="4331732"/>
          </a:xfrm>
        </p:grpSpPr>
        <p:grpSp>
          <p:nvGrpSpPr>
            <p:cNvPr id="6" name="Group 15"/>
            <p:cNvGrpSpPr/>
            <p:nvPr/>
          </p:nvGrpSpPr>
          <p:grpSpPr>
            <a:xfrm>
              <a:off x="990600" y="1981200"/>
              <a:ext cx="838200" cy="3963988"/>
              <a:chOff x="990600" y="1981200"/>
              <a:chExt cx="838200" cy="3963988"/>
            </a:xfrm>
          </p:grpSpPr>
          <p:cxnSp>
            <p:nvCxnSpPr>
              <p:cNvPr id="5" name="Straight Connector 4"/>
              <p:cNvCxnSpPr/>
              <p:nvPr/>
            </p:nvCxnSpPr>
            <p:spPr>
              <a:xfrm rot="16200000" flipH="1">
                <a:off x="-952500" y="3924300"/>
                <a:ext cx="396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990600" y="28194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990600" y="38100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990600" y="48768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066800" y="59436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6" name="Group 16"/>
            <p:cNvGrpSpPr/>
            <p:nvPr/>
          </p:nvGrpSpPr>
          <p:grpSpPr>
            <a:xfrm>
              <a:off x="762000" y="1752600"/>
              <a:ext cx="4343400" cy="4331732"/>
              <a:chOff x="762000" y="1752600"/>
              <a:chExt cx="4343400" cy="4331732"/>
            </a:xfrm>
          </p:grpSpPr>
          <p:sp>
            <p:nvSpPr>
              <p:cNvPr id="11" name="TextBox 10"/>
              <p:cNvSpPr txBox="1"/>
              <p:nvPr/>
            </p:nvSpPr>
            <p:spPr>
              <a:xfrm>
                <a:off x="762000" y="1752600"/>
                <a:ext cx="3200400" cy="369332"/>
              </a:xfrm>
              <a:prstGeom prst="rect">
                <a:avLst/>
              </a:prstGeom>
              <a:noFill/>
            </p:spPr>
            <p:txBody>
              <a:bodyPr wrap="square" rtlCol="0">
                <a:spAutoFit/>
              </a:bodyPr>
              <a:lstStyle/>
              <a:p>
                <a:r>
                  <a:rPr lang="en-US" b="1" dirty="0" smtClean="0"/>
                  <a:t>Negative Effects of violation</a:t>
                </a:r>
                <a:endParaRPr lang="en-US" b="1" dirty="0"/>
              </a:p>
            </p:txBody>
          </p:sp>
          <p:sp>
            <p:nvSpPr>
              <p:cNvPr id="12" name="TextBox 11"/>
              <p:cNvSpPr txBox="1"/>
              <p:nvPr/>
            </p:nvSpPr>
            <p:spPr>
              <a:xfrm>
                <a:off x="1752600" y="2667000"/>
                <a:ext cx="3200400" cy="369332"/>
              </a:xfrm>
              <a:prstGeom prst="rect">
                <a:avLst/>
              </a:prstGeom>
              <a:noFill/>
            </p:spPr>
            <p:txBody>
              <a:bodyPr wrap="square" rtlCol="0">
                <a:spAutoFit/>
              </a:bodyPr>
              <a:lstStyle/>
              <a:p>
                <a:r>
                  <a:rPr lang="en-US" b="1" dirty="0" smtClean="0"/>
                  <a:t>Org. may not function smoothly</a:t>
                </a:r>
                <a:endParaRPr lang="en-US" b="1" dirty="0"/>
              </a:p>
            </p:txBody>
          </p:sp>
          <p:sp>
            <p:nvSpPr>
              <p:cNvPr id="13" name="TextBox 12"/>
              <p:cNvSpPr txBox="1"/>
              <p:nvPr/>
            </p:nvSpPr>
            <p:spPr>
              <a:xfrm>
                <a:off x="1828800" y="3657600"/>
                <a:ext cx="3200400" cy="369332"/>
              </a:xfrm>
              <a:prstGeom prst="rect">
                <a:avLst/>
              </a:prstGeom>
              <a:noFill/>
            </p:spPr>
            <p:txBody>
              <a:bodyPr wrap="square" rtlCol="0">
                <a:spAutoFit/>
              </a:bodyPr>
              <a:lstStyle/>
              <a:p>
                <a:r>
                  <a:rPr lang="en-US" b="1" dirty="0" smtClean="0"/>
                  <a:t>Non-achievement of goals</a:t>
                </a:r>
                <a:endParaRPr lang="en-US" b="1" dirty="0"/>
              </a:p>
            </p:txBody>
          </p:sp>
          <p:sp>
            <p:nvSpPr>
              <p:cNvPr id="14" name="TextBox 13"/>
              <p:cNvSpPr txBox="1"/>
              <p:nvPr/>
            </p:nvSpPr>
            <p:spPr>
              <a:xfrm>
                <a:off x="1828800" y="4724400"/>
                <a:ext cx="3200400" cy="646331"/>
              </a:xfrm>
              <a:prstGeom prst="rect">
                <a:avLst/>
              </a:prstGeom>
              <a:noFill/>
            </p:spPr>
            <p:txBody>
              <a:bodyPr wrap="square" rtlCol="0">
                <a:spAutoFit/>
              </a:bodyPr>
              <a:lstStyle/>
              <a:p>
                <a:r>
                  <a:rPr lang="en-US" b="1" dirty="0" smtClean="0"/>
                  <a:t>Insufficient authority leads to work disruption</a:t>
                </a:r>
                <a:endParaRPr lang="en-US" b="1" dirty="0"/>
              </a:p>
            </p:txBody>
          </p:sp>
          <p:sp>
            <p:nvSpPr>
              <p:cNvPr id="15" name="TextBox 14"/>
              <p:cNvSpPr txBox="1"/>
              <p:nvPr/>
            </p:nvSpPr>
            <p:spPr>
              <a:xfrm>
                <a:off x="1905000" y="5715000"/>
                <a:ext cx="3200400" cy="369332"/>
              </a:xfrm>
              <a:prstGeom prst="rect">
                <a:avLst/>
              </a:prstGeom>
              <a:noFill/>
            </p:spPr>
            <p:txBody>
              <a:bodyPr wrap="square" rtlCol="0">
                <a:spAutoFit/>
              </a:bodyPr>
              <a:lstStyle/>
              <a:p>
                <a:r>
                  <a:rPr lang="en-US" b="1" dirty="0" smtClean="0"/>
                  <a:t>Delay in decision making</a:t>
                </a:r>
                <a:endParaRPr lang="en-US" b="1" dirty="0"/>
              </a:p>
            </p:txBody>
          </p:sp>
        </p:grpSp>
      </p:grpSp>
      <p:grpSp>
        <p:nvGrpSpPr>
          <p:cNvPr id="17" name="Group 18"/>
          <p:cNvGrpSpPr/>
          <p:nvPr/>
        </p:nvGrpSpPr>
        <p:grpSpPr>
          <a:xfrm>
            <a:off x="228600" y="1905000"/>
            <a:ext cx="4343400" cy="4331732"/>
            <a:chOff x="762000" y="1752600"/>
            <a:chExt cx="4343400" cy="4331732"/>
          </a:xfrm>
        </p:grpSpPr>
        <p:grpSp>
          <p:nvGrpSpPr>
            <p:cNvPr id="18" name="Group 15"/>
            <p:cNvGrpSpPr/>
            <p:nvPr/>
          </p:nvGrpSpPr>
          <p:grpSpPr>
            <a:xfrm>
              <a:off x="990600" y="1981200"/>
              <a:ext cx="838200" cy="3963988"/>
              <a:chOff x="990600" y="1981200"/>
              <a:chExt cx="838200" cy="3963988"/>
            </a:xfrm>
          </p:grpSpPr>
          <p:cxnSp>
            <p:nvCxnSpPr>
              <p:cNvPr id="27" name="Straight Connector 26"/>
              <p:cNvCxnSpPr/>
              <p:nvPr/>
            </p:nvCxnSpPr>
            <p:spPr>
              <a:xfrm rot="16200000" flipH="1">
                <a:off x="-952500" y="3924300"/>
                <a:ext cx="396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990600" y="28194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990600" y="38100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990600" y="48768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1066800" y="59436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9" name="Group 16"/>
            <p:cNvGrpSpPr/>
            <p:nvPr/>
          </p:nvGrpSpPr>
          <p:grpSpPr>
            <a:xfrm>
              <a:off x="762000" y="1752600"/>
              <a:ext cx="4343400" cy="4331732"/>
              <a:chOff x="762000" y="1752600"/>
              <a:chExt cx="4343400" cy="4331732"/>
            </a:xfrm>
          </p:grpSpPr>
          <p:sp>
            <p:nvSpPr>
              <p:cNvPr id="22" name="TextBox 21"/>
              <p:cNvSpPr txBox="1"/>
              <p:nvPr/>
            </p:nvSpPr>
            <p:spPr>
              <a:xfrm>
                <a:off x="762000" y="1752600"/>
                <a:ext cx="3200400" cy="369332"/>
              </a:xfrm>
              <a:prstGeom prst="rect">
                <a:avLst/>
              </a:prstGeom>
              <a:noFill/>
            </p:spPr>
            <p:txBody>
              <a:bodyPr wrap="square" rtlCol="0">
                <a:spAutoFit/>
              </a:bodyPr>
              <a:lstStyle/>
              <a:p>
                <a:r>
                  <a:rPr lang="en-US" b="1" dirty="0" smtClean="0"/>
                  <a:t>Positive Effects of application</a:t>
                </a:r>
                <a:endParaRPr lang="en-US" b="1" dirty="0"/>
              </a:p>
            </p:txBody>
          </p:sp>
          <p:sp>
            <p:nvSpPr>
              <p:cNvPr id="23" name="TextBox 22"/>
              <p:cNvSpPr txBox="1"/>
              <p:nvPr/>
            </p:nvSpPr>
            <p:spPr>
              <a:xfrm>
                <a:off x="1752600" y="2667000"/>
                <a:ext cx="3200400" cy="369332"/>
              </a:xfrm>
              <a:prstGeom prst="rect">
                <a:avLst/>
              </a:prstGeom>
              <a:noFill/>
            </p:spPr>
            <p:txBody>
              <a:bodyPr wrap="square" rtlCol="0">
                <a:spAutoFit/>
              </a:bodyPr>
              <a:lstStyle/>
              <a:p>
                <a:r>
                  <a:rPr lang="en-US" b="1" dirty="0" smtClean="0"/>
                  <a:t>Ensures quick decision making</a:t>
                </a:r>
                <a:endParaRPr lang="en-US" b="1" dirty="0"/>
              </a:p>
            </p:txBody>
          </p:sp>
          <p:sp>
            <p:nvSpPr>
              <p:cNvPr id="24" name="TextBox 23"/>
              <p:cNvSpPr txBox="1"/>
              <p:nvPr/>
            </p:nvSpPr>
            <p:spPr>
              <a:xfrm>
                <a:off x="1828800" y="3657600"/>
                <a:ext cx="3200400" cy="369332"/>
              </a:xfrm>
              <a:prstGeom prst="rect">
                <a:avLst/>
              </a:prstGeom>
              <a:noFill/>
            </p:spPr>
            <p:txBody>
              <a:bodyPr wrap="square" rtlCol="0">
                <a:spAutoFit/>
              </a:bodyPr>
              <a:lstStyle/>
              <a:p>
                <a:r>
                  <a:rPr lang="en-US" b="1" dirty="0" smtClean="0"/>
                  <a:t>Effective </a:t>
                </a:r>
                <a:r>
                  <a:rPr lang="en-US" b="1" dirty="0" err="1" smtClean="0"/>
                  <a:t>realisation</a:t>
                </a:r>
                <a:r>
                  <a:rPr lang="en-US" b="1" dirty="0" smtClean="0"/>
                  <a:t> of goals</a:t>
                </a:r>
                <a:endParaRPr lang="en-US" b="1" dirty="0"/>
              </a:p>
            </p:txBody>
          </p:sp>
          <p:sp>
            <p:nvSpPr>
              <p:cNvPr id="25" name="TextBox 24"/>
              <p:cNvSpPr txBox="1"/>
              <p:nvPr/>
            </p:nvSpPr>
            <p:spPr>
              <a:xfrm>
                <a:off x="1828800" y="4724400"/>
                <a:ext cx="3200400" cy="369332"/>
              </a:xfrm>
              <a:prstGeom prst="rect">
                <a:avLst/>
              </a:prstGeom>
              <a:noFill/>
            </p:spPr>
            <p:txBody>
              <a:bodyPr wrap="square" rtlCol="0">
                <a:spAutoFit/>
              </a:bodyPr>
              <a:lstStyle/>
              <a:p>
                <a:r>
                  <a:rPr lang="en-US" b="1" dirty="0" smtClean="0"/>
                  <a:t>Reduce burden of </a:t>
                </a:r>
                <a:r>
                  <a:rPr lang="en-US" b="1" dirty="0" err="1" smtClean="0"/>
                  <a:t>mngrs</a:t>
                </a:r>
                <a:endParaRPr lang="en-US" b="1" dirty="0"/>
              </a:p>
            </p:txBody>
          </p:sp>
          <p:sp>
            <p:nvSpPr>
              <p:cNvPr id="26" name="TextBox 25"/>
              <p:cNvSpPr txBox="1"/>
              <p:nvPr/>
            </p:nvSpPr>
            <p:spPr>
              <a:xfrm>
                <a:off x="1905000" y="5715000"/>
                <a:ext cx="3200400" cy="369332"/>
              </a:xfrm>
              <a:prstGeom prst="rect">
                <a:avLst/>
              </a:prstGeom>
              <a:noFill/>
            </p:spPr>
            <p:txBody>
              <a:bodyPr wrap="square" rtlCol="0">
                <a:spAutoFit/>
              </a:bodyPr>
              <a:lstStyle/>
              <a:p>
                <a:r>
                  <a:rPr lang="en-US" b="1" dirty="0" smtClean="0"/>
                  <a:t>Ensure smooth working of org</a:t>
                </a:r>
                <a:endParaRPr lang="en-US" b="1" dirty="0"/>
              </a:p>
            </p:txBody>
          </p:sp>
        </p:gr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fontScale="90000"/>
          </a:bodyPr>
          <a:lstStyle/>
          <a:p>
            <a:r>
              <a:rPr lang="en-US" dirty="0" smtClean="0"/>
              <a:t>Taylor’s 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fontScale="92500" lnSpcReduction="10000"/>
          </a:bodyPr>
          <a:lstStyle/>
          <a:p>
            <a:pPr marL="514350" indent="-514350" algn="l" fontAlgn="base"/>
            <a:r>
              <a:rPr lang="en-US" b="1" dirty="0" smtClean="0">
                <a:solidFill>
                  <a:srgbClr val="FF0000"/>
                </a:solidFill>
              </a:rPr>
              <a:t>4. Development of workers to their greatest efficiency and prosperity.</a:t>
            </a:r>
          </a:p>
          <a:p>
            <a:pPr marL="514350" indent="-514350" algn="l" fontAlgn="base">
              <a:buFont typeface="Wingdings" pitchFamily="2" charset="2"/>
              <a:buChar char="Ø"/>
            </a:pPr>
            <a:r>
              <a:rPr lang="en-US" b="1" dirty="0" smtClean="0">
                <a:solidFill>
                  <a:schemeClr val="tx1"/>
                </a:solidFill>
              </a:rPr>
              <a:t>Taylor stresses great care should be taken when selecting the workers and after selecting they must be given job according to their qualification.  </a:t>
            </a:r>
          </a:p>
          <a:p>
            <a:pPr marL="514350" indent="-514350" algn="l" fontAlgn="base">
              <a:buFont typeface="Wingdings" pitchFamily="2" charset="2"/>
              <a:buChar char="Ø"/>
            </a:pPr>
            <a:r>
              <a:rPr lang="en-US" b="1" dirty="0" smtClean="0">
                <a:solidFill>
                  <a:schemeClr val="tx1"/>
                </a:solidFill>
              </a:rPr>
              <a:t>Employees must be sent for training from time to time to update their knowledge.   </a:t>
            </a:r>
          </a:p>
          <a:p>
            <a:pPr marL="514350" indent="-514350" algn="l" fontAlgn="base">
              <a:buFont typeface="Wingdings" pitchFamily="2" charset="2"/>
              <a:buChar char="Ø"/>
            </a:pPr>
            <a:r>
              <a:rPr lang="en-US" b="1" dirty="0" smtClean="0">
                <a:solidFill>
                  <a:schemeClr val="tx1"/>
                </a:solidFill>
              </a:rPr>
              <a:t>This will ensure their greatest efficiency and prosperity for both company </a:t>
            </a:r>
            <a:r>
              <a:rPr lang="en-US" b="1" smtClean="0">
                <a:solidFill>
                  <a:schemeClr val="tx1"/>
                </a:solidFill>
              </a:rPr>
              <a:t>and workers. </a:t>
            </a:r>
            <a:endParaRPr lang="en-US" b="1" dirty="0" smtClean="0">
              <a:solidFill>
                <a:schemeClr val="tx1"/>
              </a:solidFill>
            </a:endParaRPr>
          </a:p>
          <a:p>
            <a:pPr marL="514350" indent="-514350" algn="l" fontAlgn="base"/>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a:bodyPr>
          <a:lstStyle/>
          <a:p>
            <a:r>
              <a:rPr lang="en-US" dirty="0" smtClean="0"/>
              <a:t>Scientific Techniques of Taylor</a:t>
            </a:r>
            <a:endParaRPr lang="en-US" dirty="0"/>
          </a:p>
        </p:txBody>
      </p:sp>
      <p:sp>
        <p:nvSpPr>
          <p:cNvPr id="3" name="Subtitle 2"/>
          <p:cNvSpPr>
            <a:spLocks noGrp="1"/>
          </p:cNvSpPr>
          <p:nvPr>
            <p:ph type="subTitle" idx="1"/>
          </p:nvPr>
        </p:nvSpPr>
        <p:spPr>
          <a:xfrm>
            <a:off x="228600" y="1219200"/>
            <a:ext cx="8610600" cy="5334000"/>
          </a:xfrm>
        </p:spPr>
        <p:txBody>
          <a:bodyPr>
            <a:normAutofit fontScale="92500" lnSpcReduction="10000"/>
          </a:bodyPr>
          <a:lstStyle/>
          <a:p>
            <a:pPr marL="514350" indent="-514350" algn="l" fontAlgn="base"/>
            <a:r>
              <a:rPr lang="en-US" b="1" dirty="0" smtClean="0">
                <a:solidFill>
                  <a:srgbClr val="FF0000"/>
                </a:solidFill>
              </a:rPr>
              <a:t>1. Functional foremanship.</a:t>
            </a:r>
          </a:p>
          <a:p>
            <a:pPr marL="514350" indent="-514350" algn="l" fontAlgn="base">
              <a:buFont typeface="Wingdings" pitchFamily="2" charset="2"/>
              <a:buChar char="Ø"/>
            </a:pPr>
            <a:r>
              <a:rPr lang="en-US" b="1" dirty="0" smtClean="0">
                <a:solidFill>
                  <a:schemeClr val="tx1"/>
                </a:solidFill>
              </a:rPr>
              <a:t>Meaning: </a:t>
            </a:r>
            <a:r>
              <a:rPr lang="en-US" dirty="0" smtClean="0">
                <a:solidFill>
                  <a:schemeClr val="tx1"/>
                </a:solidFill>
              </a:rPr>
              <a:t>Under this technique, each worker is closely observed by eight bosses, each of whom is an expert in a specific task.  </a:t>
            </a:r>
            <a:endParaRPr lang="en-US" b="1" dirty="0" smtClean="0">
              <a:solidFill>
                <a:schemeClr val="tx1"/>
              </a:solidFill>
            </a:endParaRPr>
          </a:p>
          <a:p>
            <a:pPr marL="514350" indent="-514350" algn="l" fontAlgn="base">
              <a:buFont typeface="Wingdings" pitchFamily="2" charset="2"/>
              <a:buChar char="Ø"/>
            </a:pPr>
            <a:r>
              <a:rPr lang="en-US" b="1" dirty="0" smtClean="0">
                <a:solidFill>
                  <a:schemeClr val="tx1"/>
                </a:solidFill>
              </a:rPr>
              <a:t>Purpose: </a:t>
            </a:r>
            <a:r>
              <a:rPr lang="en-US" dirty="0" smtClean="0">
                <a:solidFill>
                  <a:schemeClr val="tx1"/>
                </a:solidFill>
              </a:rPr>
              <a:t>It was not possible for a single person to become expert in every aspect of a job. Functional foremanship increased efficiency of workers. </a:t>
            </a:r>
            <a:endParaRPr lang="en-US" b="1" dirty="0" smtClean="0">
              <a:solidFill>
                <a:schemeClr val="tx1"/>
              </a:solidFill>
            </a:endParaRPr>
          </a:p>
          <a:p>
            <a:pPr marL="514350" indent="-514350" algn="l" fontAlgn="base">
              <a:buFont typeface="Wingdings" pitchFamily="2" charset="2"/>
              <a:buChar char="Ø"/>
            </a:pPr>
            <a:r>
              <a:rPr lang="en-US" b="1" dirty="0" smtClean="0">
                <a:solidFill>
                  <a:schemeClr val="tx1"/>
                </a:solidFill>
              </a:rPr>
              <a:t>Process: </a:t>
            </a:r>
            <a:r>
              <a:rPr lang="en-US" dirty="0" smtClean="0">
                <a:solidFill>
                  <a:schemeClr val="tx1"/>
                </a:solidFill>
              </a:rPr>
              <a:t>Work is divided into two </a:t>
            </a:r>
            <a:r>
              <a:rPr lang="en-US" dirty="0" err="1" smtClean="0">
                <a:solidFill>
                  <a:schemeClr val="tx1"/>
                </a:solidFill>
              </a:rPr>
              <a:t>depts</a:t>
            </a:r>
            <a:r>
              <a:rPr lang="en-US" dirty="0" smtClean="0">
                <a:solidFill>
                  <a:schemeClr val="tx1"/>
                </a:solidFill>
              </a:rPr>
              <a:t>- planning dept and production department</a:t>
            </a:r>
            <a:r>
              <a:rPr lang="en-US" b="1" dirty="0" smtClean="0">
                <a:solidFill>
                  <a:schemeClr val="tx1"/>
                </a:solidFill>
              </a:rPr>
              <a:t>. </a:t>
            </a:r>
          </a:p>
          <a:p>
            <a:pPr marL="514350" indent="-514350" algn="l" fontAlgn="base"/>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a:bodyPr>
          <a:lstStyle/>
          <a:p>
            <a:r>
              <a:rPr lang="en-US" dirty="0" smtClean="0"/>
              <a:t>Scientific Techniques of Taylor</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marL="514350" indent="-514350" algn="l" fontAlgn="base"/>
            <a:r>
              <a:rPr lang="en-US" b="1" dirty="0" smtClean="0">
                <a:solidFill>
                  <a:srgbClr val="FF0000"/>
                </a:solidFill>
              </a:rPr>
              <a:t>1. Functional foremanship.</a:t>
            </a:r>
          </a:p>
          <a:p>
            <a:pPr marL="514350" indent="-514350" algn="l" fontAlgn="base"/>
            <a:r>
              <a:rPr lang="en-US" dirty="0" smtClean="0"/>
              <a:t/>
            </a:r>
            <a:br>
              <a:rPr lang="en-US" dirty="0" smtClean="0"/>
            </a:br>
            <a:endParaRPr lang="en-US" b="1" dirty="0">
              <a:solidFill>
                <a:schemeClr val="tx1"/>
              </a:solidFill>
            </a:endParaRPr>
          </a:p>
        </p:txBody>
      </p:sp>
      <p:pic>
        <p:nvPicPr>
          <p:cNvPr id="4" name="Picture 3" descr="foremanship.jpg"/>
          <p:cNvPicPr>
            <a:picLocks noChangeAspect="1"/>
          </p:cNvPicPr>
          <p:nvPr/>
        </p:nvPicPr>
        <p:blipFill>
          <a:blip r:embed="rId2"/>
          <a:stretch>
            <a:fillRect/>
          </a:stretch>
        </p:blipFill>
        <p:spPr>
          <a:xfrm>
            <a:off x="457200" y="2133600"/>
            <a:ext cx="8384778" cy="2819400"/>
          </a:xfrm>
          <a:prstGeom prst="rect">
            <a:avLst/>
          </a:prstGeom>
        </p:spPr>
      </p:pic>
      <p:grpSp>
        <p:nvGrpSpPr>
          <p:cNvPr id="7" name="Group 6"/>
          <p:cNvGrpSpPr/>
          <p:nvPr/>
        </p:nvGrpSpPr>
        <p:grpSpPr>
          <a:xfrm>
            <a:off x="228600" y="4114800"/>
            <a:ext cx="1295400" cy="1713131"/>
            <a:chOff x="381000" y="4572000"/>
            <a:chExt cx="1295400" cy="1713131"/>
          </a:xfrm>
        </p:grpSpPr>
        <p:sp>
          <p:nvSpPr>
            <p:cNvPr id="5" name="Down Arrow 4"/>
            <p:cNvSpPr/>
            <p:nvPr/>
          </p:nvSpPr>
          <p:spPr>
            <a:xfrm>
              <a:off x="914400" y="4572000"/>
              <a:ext cx="228600" cy="1066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81000" y="5638800"/>
              <a:ext cx="1295400" cy="646331"/>
            </a:xfrm>
            <a:prstGeom prst="rect">
              <a:avLst/>
            </a:prstGeom>
            <a:noFill/>
          </p:spPr>
          <p:txBody>
            <a:bodyPr wrap="square" rtlCol="0">
              <a:spAutoFit/>
            </a:bodyPr>
            <a:lstStyle/>
            <a:p>
              <a:r>
                <a:rPr lang="en-US" dirty="0" smtClean="0"/>
                <a:t>Method of doing a job</a:t>
              </a:r>
              <a:endParaRPr lang="en-US" dirty="0"/>
            </a:p>
          </p:txBody>
        </p:sp>
      </p:grpSp>
      <p:grpSp>
        <p:nvGrpSpPr>
          <p:cNvPr id="8" name="Group 7"/>
          <p:cNvGrpSpPr/>
          <p:nvPr/>
        </p:nvGrpSpPr>
        <p:grpSpPr>
          <a:xfrm>
            <a:off x="1447800" y="4495800"/>
            <a:ext cx="1143000" cy="1837730"/>
            <a:chOff x="381000" y="4572000"/>
            <a:chExt cx="1295400" cy="1837730"/>
          </a:xfrm>
        </p:grpSpPr>
        <p:sp>
          <p:nvSpPr>
            <p:cNvPr id="9" name="Down Arrow 8"/>
            <p:cNvSpPr/>
            <p:nvPr/>
          </p:nvSpPr>
          <p:spPr>
            <a:xfrm>
              <a:off x="914400" y="4572000"/>
              <a:ext cx="152400" cy="914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81000" y="5486400"/>
              <a:ext cx="1295400" cy="923330"/>
            </a:xfrm>
            <a:prstGeom prst="rect">
              <a:avLst/>
            </a:prstGeom>
            <a:noFill/>
          </p:spPr>
          <p:txBody>
            <a:bodyPr wrap="square" rtlCol="0">
              <a:spAutoFit/>
            </a:bodyPr>
            <a:lstStyle/>
            <a:p>
              <a:r>
                <a:rPr lang="en-US" dirty="0" err="1" smtClean="0"/>
                <a:t>Sched</a:t>
              </a:r>
              <a:endParaRPr lang="en-US" dirty="0" smtClean="0"/>
            </a:p>
            <a:p>
              <a:r>
                <a:rPr lang="en-US" dirty="0" err="1" smtClean="0"/>
                <a:t>uling</a:t>
              </a:r>
              <a:r>
                <a:rPr lang="en-US" dirty="0" smtClean="0"/>
                <a:t> activities</a:t>
              </a:r>
              <a:endParaRPr lang="en-US" dirty="0"/>
            </a:p>
          </p:txBody>
        </p:sp>
      </p:grpSp>
      <p:grpSp>
        <p:nvGrpSpPr>
          <p:cNvPr id="11" name="Group 10"/>
          <p:cNvGrpSpPr/>
          <p:nvPr/>
        </p:nvGrpSpPr>
        <p:grpSpPr>
          <a:xfrm>
            <a:off x="2209800" y="3810000"/>
            <a:ext cx="1295400" cy="2267129"/>
            <a:chOff x="381000" y="4572000"/>
            <a:chExt cx="1295400" cy="2267129"/>
          </a:xfrm>
        </p:grpSpPr>
        <p:sp>
          <p:nvSpPr>
            <p:cNvPr id="12" name="Down Arrow 11"/>
            <p:cNvSpPr/>
            <p:nvPr/>
          </p:nvSpPr>
          <p:spPr>
            <a:xfrm>
              <a:off x="914400" y="4572000"/>
              <a:ext cx="228600" cy="1066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81000" y="5638800"/>
              <a:ext cx="1295400" cy="1200329"/>
            </a:xfrm>
            <a:prstGeom prst="rect">
              <a:avLst/>
            </a:prstGeom>
            <a:noFill/>
          </p:spPr>
          <p:txBody>
            <a:bodyPr wrap="square" rtlCol="0">
              <a:spAutoFit/>
            </a:bodyPr>
            <a:lstStyle/>
            <a:p>
              <a:r>
                <a:rPr lang="en-US" dirty="0" smtClean="0"/>
                <a:t>Total cost and time taken for each job</a:t>
              </a:r>
              <a:endParaRPr lang="en-US" dirty="0"/>
            </a:p>
          </p:txBody>
        </p:sp>
      </p:grpSp>
      <p:grpSp>
        <p:nvGrpSpPr>
          <p:cNvPr id="14" name="Group 13"/>
          <p:cNvGrpSpPr/>
          <p:nvPr/>
        </p:nvGrpSpPr>
        <p:grpSpPr>
          <a:xfrm>
            <a:off x="4648200" y="3886200"/>
            <a:ext cx="1295400" cy="2544128"/>
            <a:chOff x="381000" y="4572000"/>
            <a:chExt cx="1295400" cy="2544128"/>
          </a:xfrm>
        </p:grpSpPr>
        <p:sp>
          <p:nvSpPr>
            <p:cNvPr id="15" name="Down Arrow 14"/>
            <p:cNvSpPr/>
            <p:nvPr/>
          </p:nvSpPr>
          <p:spPr>
            <a:xfrm>
              <a:off x="914400" y="4572000"/>
              <a:ext cx="228600" cy="1066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381000" y="5638800"/>
              <a:ext cx="1295400" cy="1477328"/>
            </a:xfrm>
            <a:prstGeom prst="rect">
              <a:avLst/>
            </a:prstGeom>
            <a:noFill/>
          </p:spPr>
          <p:txBody>
            <a:bodyPr wrap="square" rtlCol="0">
              <a:spAutoFit/>
            </a:bodyPr>
            <a:lstStyle/>
            <a:p>
              <a:r>
                <a:rPr lang="en-US" dirty="0" smtClean="0"/>
                <a:t>Availability of RM, tools &amp; equipments to workers</a:t>
              </a:r>
              <a:endParaRPr lang="en-US" dirty="0"/>
            </a:p>
          </p:txBody>
        </p:sp>
      </p:grpSp>
      <p:sp>
        <p:nvSpPr>
          <p:cNvPr id="19" name="TextBox 18"/>
          <p:cNvSpPr txBox="1"/>
          <p:nvPr/>
        </p:nvSpPr>
        <p:spPr>
          <a:xfrm>
            <a:off x="3581400" y="5029200"/>
            <a:ext cx="1295400" cy="1200329"/>
          </a:xfrm>
          <a:prstGeom prst="rect">
            <a:avLst/>
          </a:prstGeom>
          <a:noFill/>
        </p:spPr>
        <p:txBody>
          <a:bodyPr wrap="square" rtlCol="0">
            <a:spAutoFit/>
          </a:bodyPr>
          <a:lstStyle/>
          <a:p>
            <a:r>
              <a:rPr lang="en-US" dirty="0" smtClean="0"/>
              <a:t>Rules &amp; regulations are strictly followed</a:t>
            </a:r>
            <a:endParaRPr lang="en-US" dirty="0"/>
          </a:p>
        </p:txBody>
      </p:sp>
      <p:grpSp>
        <p:nvGrpSpPr>
          <p:cNvPr id="23" name="Group 22"/>
          <p:cNvGrpSpPr/>
          <p:nvPr/>
        </p:nvGrpSpPr>
        <p:grpSpPr>
          <a:xfrm>
            <a:off x="7620000" y="3886200"/>
            <a:ext cx="1295400" cy="2267129"/>
            <a:chOff x="381000" y="4572000"/>
            <a:chExt cx="1295400" cy="2267129"/>
          </a:xfrm>
        </p:grpSpPr>
        <p:sp>
          <p:nvSpPr>
            <p:cNvPr id="24" name="Down Arrow 23"/>
            <p:cNvSpPr/>
            <p:nvPr/>
          </p:nvSpPr>
          <p:spPr>
            <a:xfrm>
              <a:off x="914400" y="4572000"/>
              <a:ext cx="228600" cy="1066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381000" y="5638800"/>
              <a:ext cx="1295400" cy="1200329"/>
            </a:xfrm>
            <a:prstGeom prst="rect">
              <a:avLst/>
            </a:prstGeom>
            <a:noFill/>
          </p:spPr>
          <p:txBody>
            <a:bodyPr wrap="square" rtlCol="0">
              <a:spAutoFit/>
            </a:bodyPr>
            <a:lstStyle/>
            <a:p>
              <a:r>
                <a:rPr lang="en-US" dirty="0" smtClean="0"/>
                <a:t>Monitors actual work with time schedule</a:t>
              </a:r>
              <a:endParaRPr lang="en-US" dirty="0"/>
            </a:p>
          </p:txBody>
        </p:sp>
      </p:grpSp>
      <p:grpSp>
        <p:nvGrpSpPr>
          <p:cNvPr id="26" name="Group 25"/>
          <p:cNvGrpSpPr/>
          <p:nvPr/>
        </p:nvGrpSpPr>
        <p:grpSpPr>
          <a:xfrm>
            <a:off x="5867400" y="3886200"/>
            <a:ext cx="990600" cy="1990130"/>
            <a:chOff x="381000" y="4572000"/>
            <a:chExt cx="1295400" cy="1990130"/>
          </a:xfrm>
        </p:grpSpPr>
        <p:sp>
          <p:nvSpPr>
            <p:cNvPr id="27" name="Down Arrow 26"/>
            <p:cNvSpPr/>
            <p:nvPr/>
          </p:nvSpPr>
          <p:spPr>
            <a:xfrm>
              <a:off x="914400" y="4572000"/>
              <a:ext cx="228600" cy="1066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381000" y="5638800"/>
              <a:ext cx="1295400" cy="923330"/>
            </a:xfrm>
            <a:prstGeom prst="rect">
              <a:avLst/>
            </a:prstGeom>
            <a:noFill/>
          </p:spPr>
          <p:txBody>
            <a:bodyPr wrap="square" rtlCol="0">
              <a:spAutoFit/>
            </a:bodyPr>
            <a:lstStyle/>
            <a:p>
              <a:r>
                <a:rPr lang="en-US" dirty="0" smtClean="0"/>
                <a:t>Repair machines</a:t>
              </a:r>
              <a:endParaRPr lang="en-US" dirty="0"/>
            </a:p>
          </p:txBody>
        </p:sp>
      </p:grpSp>
      <p:grpSp>
        <p:nvGrpSpPr>
          <p:cNvPr id="29" name="Group 28"/>
          <p:cNvGrpSpPr/>
          <p:nvPr/>
        </p:nvGrpSpPr>
        <p:grpSpPr>
          <a:xfrm>
            <a:off x="6629400" y="3733800"/>
            <a:ext cx="990600" cy="2821126"/>
            <a:chOff x="381000" y="4572000"/>
            <a:chExt cx="1295400" cy="2821126"/>
          </a:xfrm>
        </p:grpSpPr>
        <p:sp>
          <p:nvSpPr>
            <p:cNvPr id="30" name="Down Arrow 29"/>
            <p:cNvSpPr/>
            <p:nvPr/>
          </p:nvSpPr>
          <p:spPr>
            <a:xfrm>
              <a:off x="914400" y="4572000"/>
              <a:ext cx="228600" cy="1066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381000" y="5638800"/>
              <a:ext cx="1295400" cy="1754326"/>
            </a:xfrm>
            <a:prstGeom prst="rect">
              <a:avLst/>
            </a:prstGeom>
            <a:noFill/>
          </p:spPr>
          <p:txBody>
            <a:bodyPr wrap="square" rtlCol="0">
              <a:spAutoFit/>
            </a:bodyPr>
            <a:lstStyle/>
            <a:p>
              <a:r>
                <a:rPr lang="en-US" dirty="0" smtClean="0"/>
                <a:t>Actual performance with planned per…</a:t>
              </a:r>
              <a:endParaRPr lang="en-US" dirty="0"/>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a:bodyPr>
          <a:lstStyle/>
          <a:p>
            <a:r>
              <a:rPr lang="en-US" dirty="0" smtClean="0"/>
              <a:t>Scientific Techniques of Taylor</a:t>
            </a:r>
            <a:endParaRPr lang="en-US" dirty="0"/>
          </a:p>
        </p:txBody>
      </p:sp>
      <p:sp>
        <p:nvSpPr>
          <p:cNvPr id="3" name="Subtitle 2"/>
          <p:cNvSpPr>
            <a:spLocks noGrp="1"/>
          </p:cNvSpPr>
          <p:nvPr>
            <p:ph type="subTitle" idx="1"/>
          </p:nvPr>
        </p:nvSpPr>
        <p:spPr>
          <a:xfrm>
            <a:off x="228600" y="1219200"/>
            <a:ext cx="8610600" cy="5334000"/>
          </a:xfrm>
        </p:spPr>
        <p:txBody>
          <a:bodyPr>
            <a:normAutofit fontScale="92500" lnSpcReduction="20000"/>
          </a:bodyPr>
          <a:lstStyle/>
          <a:p>
            <a:pPr marL="514350" indent="-514350" algn="l" fontAlgn="base"/>
            <a:r>
              <a:rPr lang="en-US" b="1" dirty="0" smtClean="0">
                <a:solidFill>
                  <a:srgbClr val="FF0000"/>
                </a:solidFill>
              </a:rPr>
              <a:t>2. </a:t>
            </a:r>
            <a:r>
              <a:rPr lang="en-US" b="1" dirty="0" err="1" smtClean="0">
                <a:solidFill>
                  <a:srgbClr val="FF0000"/>
                </a:solidFill>
              </a:rPr>
              <a:t>Standardisation</a:t>
            </a:r>
            <a:r>
              <a:rPr lang="en-US" b="1" dirty="0" smtClean="0">
                <a:solidFill>
                  <a:srgbClr val="FF0000"/>
                </a:solidFill>
              </a:rPr>
              <a:t> &amp; simplification of work.</a:t>
            </a:r>
          </a:p>
          <a:p>
            <a:pPr marL="514350" indent="-514350" algn="l" fontAlgn="base">
              <a:buFont typeface="Wingdings" pitchFamily="2" charset="2"/>
              <a:buChar char="Ø"/>
            </a:pPr>
            <a:r>
              <a:rPr lang="en-US" b="1" dirty="0" smtClean="0">
                <a:solidFill>
                  <a:schemeClr val="tx1"/>
                </a:solidFill>
              </a:rPr>
              <a:t>Meaning: </a:t>
            </a:r>
            <a:r>
              <a:rPr lang="en-US" b="1" dirty="0" err="1" smtClean="0">
                <a:solidFill>
                  <a:schemeClr val="tx1"/>
                </a:solidFill>
              </a:rPr>
              <a:t>Standardisation</a:t>
            </a:r>
            <a:r>
              <a:rPr lang="en-US" dirty="0" smtClean="0">
                <a:solidFill>
                  <a:schemeClr val="tx1"/>
                </a:solidFill>
              </a:rPr>
              <a:t> means conforming to predetermined requirements in terms of size, design, weight, quality etc.  </a:t>
            </a:r>
            <a:endParaRPr lang="en-US" b="1" dirty="0" smtClean="0">
              <a:solidFill>
                <a:schemeClr val="tx1"/>
              </a:solidFill>
            </a:endParaRPr>
          </a:p>
          <a:p>
            <a:pPr marL="514350" indent="-514350" algn="l" fontAlgn="base">
              <a:buFont typeface="Wingdings" pitchFamily="2" charset="2"/>
              <a:buChar char="Ø"/>
            </a:pPr>
            <a:r>
              <a:rPr lang="en-US" b="1" dirty="0" smtClean="0">
                <a:solidFill>
                  <a:schemeClr val="tx1"/>
                </a:solidFill>
              </a:rPr>
              <a:t>Purpose: </a:t>
            </a:r>
            <a:r>
              <a:rPr lang="en-US" dirty="0" smtClean="0">
                <a:solidFill>
                  <a:schemeClr val="tx1"/>
                </a:solidFill>
              </a:rPr>
              <a:t>To develop excellence &amp; quality in materials. To formulate standards of performance of men and machines. </a:t>
            </a:r>
            <a:endParaRPr lang="en-US" b="1" dirty="0" smtClean="0">
              <a:solidFill>
                <a:schemeClr val="tx1"/>
              </a:solidFill>
            </a:endParaRPr>
          </a:p>
          <a:p>
            <a:pPr marL="514350" indent="-514350" algn="l" fontAlgn="base">
              <a:buFont typeface="Wingdings" pitchFamily="2" charset="2"/>
              <a:buChar char="Ø"/>
            </a:pPr>
            <a:r>
              <a:rPr lang="en-US" b="1" dirty="0" smtClean="0">
                <a:solidFill>
                  <a:schemeClr val="tx1"/>
                </a:solidFill>
              </a:rPr>
              <a:t>Process: </a:t>
            </a:r>
            <a:r>
              <a:rPr lang="en-US" dirty="0" smtClean="0">
                <a:solidFill>
                  <a:schemeClr val="tx1"/>
                </a:solidFill>
              </a:rPr>
              <a:t>Work is </a:t>
            </a:r>
            <a:r>
              <a:rPr lang="en-US" dirty="0" err="1" smtClean="0">
                <a:solidFill>
                  <a:schemeClr val="tx1"/>
                </a:solidFill>
              </a:rPr>
              <a:t>standardised</a:t>
            </a:r>
            <a:r>
              <a:rPr lang="en-US" dirty="0" smtClean="0">
                <a:solidFill>
                  <a:schemeClr val="tx1"/>
                </a:solidFill>
              </a:rPr>
              <a:t> into two aspects-inputs (work methods, tools, equipments, RM) and outputs(Production category on the basis of size, type, quality and features)</a:t>
            </a:r>
            <a:endParaRPr lang="en-US" b="1" dirty="0" smtClean="0">
              <a:solidFill>
                <a:schemeClr val="tx1"/>
              </a:solidFill>
            </a:endParaRPr>
          </a:p>
          <a:p>
            <a:pPr marL="514350" indent="-514350" algn="l" fontAlgn="base"/>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a:bodyPr>
          <a:lstStyle/>
          <a:p>
            <a:r>
              <a:rPr lang="en-US" dirty="0" smtClean="0"/>
              <a:t>Scientific Techniques of Taylor</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marL="514350" indent="-514350" algn="l" fontAlgn="base"/>
            <a:r>
              <a:rPr lang="en-US" b="1" dirty="0" smtClean="0">
                <a:solidFill>
                  <a:srgbClr val="FF0000"/>
                </a:solidFill>
              </a:rPr>
              <a:t>2. </a:t>
            </a:r>
            <a:r>
              <a:rPr lang="en-US" b="1" dirty="0" err="1" smtClean="0">
                <a:solidFill>
                  <a:srgbClr val="FF0000"/>
                </a:solidFill>
              </a:rPr>
              <a:t>Standardisation</a:t>
            </a:r>
            <a:r>
              <a:rPr lang="en-US" b="1" dirty="0" smtClean="0">
                <a:solidFill>
                  <a:srgbClr val="FF0000"/>
                </a:solidFill>
              </a:rPr>
              <a:t> &amp; simplification of work.</a:t>
            </a:r>
          </a:p>
          <a:p>
            <a:pPr marL="514350" indent="-514350" algn="l" fontAlgn="base">
              <a:buFont typeface="Wingdings" pitchFamily="2" charset="2"/>
              <a:buChar char="Ø"/>
            </a:pPr>
            <a:r>
              <a:rPr lang="en-US" b="1" dirty="0" smtClean="0">
                <a:solidFill>
                  <a:schemeClr val="tx1"/>
                </a:solidFill>
              </a:rPr>
              <a:t>Meaning: Simplification</a:t>
            </a:r>
            <a:r>
              <a:rPr lang="en-US" dirty="0" smtClean="0">
                <a:solidFill>
                  <a:schemeClr val="tx1"/>
                </a:solidFill>
              </a:rPr>
              <a:t> eliminating lots of varieties, size and dimensions of products. </a:t>
            </a:r>
            <a:endParaRPr lang="en-US" b="1" dirty="0" smtClean="0">
              <a:solidFill>
                <a:schemeClr val="tx1"/>
              </a:solidFill>
            </a:endParaRPr>
          </a:p>
          <a:p>
            <a:pPr marL="514350" indent="-514350" algn="l" fontAlgn="base">
              <a:buFont typeface="Wingdings" pitchFamily="2" charset="2"/>
              <a:buChar char="Ø"/>
            </a:pPr>
            <a:r>
              <a:rPr lang="en-US" b="1" dirty="0" smtClean="0">
                <a:solidFill>
                  <a:schemeClr val="tx1"/>
                </a:solidFill>
              </a:rPr>
              <a:t>Purpose: </a:t>
            </a:r>
            <a:r>
              <a:rPr lang="en-US" dirty="0" smtClean="0">
                <a:solidFill>
                  <a:schemeClr val="tx1"/>
                </a:solidFill>
              </a:rPr>
              <a:t>To ensure optimum </a:t>
            </a:r>
            <a:r>
              <a:rPr lang="en-US" dirty="0" err="1" smtClean="0">
                <a:solidFill>
                  <a:schemeClr val="tx1"/>
                </a:solidFill>
              </a:rPr>
              <a:t>utilisation</a:t>
            </a:r>
            <a:r>
              <a:rPr lang="en-US" dirty="0" smtClean="0">
                <a:solidFill>
                  <a:schemeClr val="tx1"/>
                </a:solidFill>
              </a:rPr>
              <a:t> of resources. </a:t>
            </a:r>
            <a:endParaRPr lang="en-US" b="1" dirty="0" smtClean="0">
              <a:solidFill>
                <a:schemeClr val="tx1"/>
              </a:solidFill>
            </a:endParaRPr>
          </a:p>
          <a:p>
            <a:pPr marL="514350" indent="-514350" algn="l" fontAlgn="base"/>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a:bodyPr>
          <a:lstStyle/>
          <a:p>
            <a:r>
              <a:rPr lang="en-US" dirty="0" smtClean="0"/>
              <a:t>Scientific Techniques of Taylor</a:t>
            </a:r>
            <a:endParaRPr lang="en-US" dirty="0"/>
          </a:p>
        </p:txBody>
      </p:sp>
      <p:sp>
        <p:nvSpPr>
          <p:cNvPr id="3" name="Subtitle 2"/>
          <p:cNvSpPr>
            <a:spLocks noGrp="1"/>
          </p:cNvSpPr>
          <p:nvPr>
            <p:ph type="subTitle" idx="1"/>
          </p:nvPr>
        </p:nvSpPr>
        <p:spPr>
          <a:xfrm>
            <a:off x="228600" y="1219200"/>
            <a:ext cx="8610600" cy="5334000"/>
          </a:xfrm>
        </p:spPr>
        <p:txBody>
          <a:bodyPr>
            <a:normAutofit fontScale="77500" lnSpcReduction="20000"/>
          </a:bodyPr>
          <a:lstStyle/>
          <a:p>
            <a:pPr marL="514350" indent="-514350" algn="l" fontAlgn="base"/>
            <a:r>
              <a:rPr lang="en-US" b="1" dirty="0" smtClean="0">
                <a:solidFill>
                  <a:srgbClr val="FF0000"/>
                </a:solidFill>
              </a:rPr>
              <a:t>3. Differential piece wage system.</a:t>
            </a:r>
          </a:p>
          <a:p>
            <a:pPr marL="514350" indent="-514350" algn="l" fontAlgn="base">
              <a:buFont typeface="Wingdings" pitchFamily="2" charset="2"/>
              <a:buChar char="Ø"/>
            </a:pPr>
            <a:r>
              <a:rPr lang="en-US" b="1" dirty="0" smtClean="0">
                <a:solidFill>
                  <a:schemeClr val="tx1"/>
                </a:solidFill>
              </a:rPr>
              <a:t>Meaning: </a:t>
            </a:r>
            <a:r>
              <a:rPr lang="en-US" dirty="0" smtClean="0">
                <a:solidFill>
                  <a:schemeClr val="tx1"/>
                </a:solidFill>
              </a:rPr>
              <a:t>It is an incentive bonus plan suggested by Taylor. Wage rate paid to efficient workers is higher than the normal wage rate.  </a:t>
            </a:r>
            <a:endParaRPr lang="en-US" b="1" dirty="0" smtClean="0">
              <a:solidFill>
                <a:schemeClr val="tx1"/>
              </a:solidFill>
            </a:endParaRPr>
          </a:p>
          <a:p>
            <a:pPr marL="514350" indent="-514350" algn="l" fontAlgn="base">
              <a:buFont typeface="Wingdings" pitchFamily="2" charset="2"/>
              <a:buChar char="Ø"/>
            </a:pPr>
            <a:r>
              <a:rPr lang="en-US" b="1" dirty="0" smtClean="0">
                <a:solidFill>
                  <a:schemeClr val="tx1"/>
                </a:solidFill>
              </a:rPr>
              <a:t>Purpose: </a:t>
            </a:r>
            <a:r>
              <a:rPr lang="en-US" dirty="0" smtClean="0">
                <a:solidFill>
                  <a:schemeClr val="tx1"/>
                </a:solidFill>
              </a:rPr>
              <a:t>To motivate inefficient workers for performance improvement and efficient workers for higher job satisfaction. </a:t>
            </a:r>
            <a:endParaRPr lang="en-US" b="1" dirty="0" smtClean="0">
              <a:solidFill>
                <a:schemeClr val="tx1"/>
              </a:solidFill>
            </a:endParaRPr>
          </a:p>
          <a:p>
            <a:pPr marL="514350" indent="-514350" algn="l" fontAlgn="base">
              <a:buFont typeface="Wingdings" pitchFamily="2" charset="2"/>
              <a:buChar char="Ø"/>
            </a:pPr>
            <a:r>
              <a:rPr lang="en-US" b="1" dirty="0" smtClean="0">
                <a:solidFill>
                  <a:schemeClr val="tx1"/>
                </a:solidFill>
              </a:rPr>
              <a:t>Process: </a:t>
            </a:r>
            <a:r>
              <a:rPr lang="en-US" dirty="0" err="1" smtClean="0">
                <a:solidFill>
                  <a:schemeClr val="tx1"/>
                </a:solidFill>
              </a:rPr>
              <a:t>Eg</a:t>
            </a:r>
            <a:r>
              <a:rPr lang="en-US" dirty="0" smtClean="0">
                <a:solidFill>
                  <a:schemeClr val="tx1"/>
                </a:solidFill>
              </a:rPr>
              <a:t>: Wage fixed in a match box factory</a:t>
            </a:r>
          </a:p>
          <a:p>
            <a:pPr marL="514350" indent="-514350" algn="l" fontAlgn="base"/>
            <a:r>
              <a:rPr lang="en-US" b="1" dirty="0" smtClean="0">
                <a:solidFill>
                  <a:schemeClr val="tx1"/>
                </a:solidFill>
              </a:rPr>
              <a:t>Output fixed				10 units per worker</a:t>
            </a:r>
          </a:p>
          <a:p>
            <a:pPr marL="514350" indent="-514350" algn="l" fontAlgn="base"/>
            <a:r>
              <a:rPr lang="en-US" b="1" dirty="0" smtClean="0">
                <a:solidFill>
                  <a:schemeClr val="tx1"/>
                </a:solidFill>
              </a:rPr>
              <a:t>More than 10				</a:t>
            </a:r>
            <a:r>
              <a:rPr lang="en-US" dirty="0" smtClean="0"/>
              <a:t> </a:t>
            </a:r>
            <a:r>
              <a:rPr lang="en-US" b="1" dirty="0" smtClean="0">
                <a:solidFill>
                  <a:schemeClr val="tx1"/>
                </a:solidFill>
              </a:rPr>
              <a:t>₹ 40 per unit</a:t>
            </a:r>
          </a:p>
          <a:p>
            <a:pPr marL="514350" indent="-514350" algn="l" fontAlgn="base"/>
            <a:r>
              <a:rPr lang="en-US" b="1" dirty="0" smtClean="0">
                <a:solidFill>
                  <a:schemeClr val="tx1"/>
                </a:solidFill>
              </a:rPr>
              <a:t>Less than 10				</a:t>
            </a:r>
            <a:r>
              <a:rPr lang="en-US" dirty="0" smtClean="0"/>
              <a:t> </a:t>
            </a:r>
            <a:r>
              <a:rPr lang="en-US" b="1" dirty="0" smtClean="0">
                <a:solidFill>
                  <a:schemeClr val="tx1"/>
                </a:solidFill>
              </a:rPr>
              <a:t>₹ 30 per unit</a:t>
            </a:r>
          </a:p>
          <a:p>
            <a:pPr marL="514350" indent="-514350" algn="l" fontAlgn="base"/>
            <a:r>
              <a:rPr lang="en-US" b="1" dirty="0" smtClean="0">
                <a:solidFill>
                  <a:schemeClr val="tx1"/>
                </a:solidFill>
              </a:rPr>
              <a:t>Efficient worker(11)	(11*40)	</a:t>
            </a:r>
            <a:r>
              <a:rPr lang="en-US" dirty="0" smtClean="0"/>
              <a:t> </a:t>
            </a:r>
            <a:r>
              <a:rPr lang="en-US" b="1" dirty="0" smtClean="0">
                <a:solidFill>
                  <a:schemeClr val="tx1"/>
                </a:solidFill>
              </a:rPr>
              <a:t>₹ 440 per day	</a:t>
            </a:r>
          </a:p>
          <a:p>
            <a:pPr marL="514350" indent="-514350" algn="l" fontAlgn="base"/>
            <a:r>
              <a:rPr lang="en-US" b="1" dirty="0" smtClean="0">
                <a:solidFill>
                  <a:schemeClr val="tx1"/>
                </a:solidFill>
              </a:rPr>
              <a:t>Inefficient worker(9)(9*30)	</a:t>
            </a:r>
            <a:r>
              <a:rPr lang="en-US" dirty="0" smtClean="0"/>
              <a:t> 	</a:t>
            </a:r>
            <a:r>
              <a:rPr lang="en-US" b="1" dirty="0" smtClean="0">
                <a:solidFill>
                  <a:schemeClr val="tx1"/>
                </a:solidFill>
              </a:rPr>
              <a:t>₹ 270 per day </a:t>
            </a:r>
            <a:r>
              <a:rPr lang="en-US" dirty="0" smtClean="0"/>
              <a:t/>
            </a:r>
            <a:br>
              <a:rPr lang="en-US" dirty="0" smtClean="0"/>
            </a:br>
            <a:r>
              <a:rPr lang="en-US" dirty="0" smtClean="0">
                <a:solidFill>
                  <a:schemeClr val="tx1"/>
                </a:solidFill>
              </a:rPr>
              <a:t>Difference of 170 will motivate inefficient workers to work hard</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a:bodyPr>
          <a:lstStyle/>
          <a:p>
            <a:r>
              <a:rPr lang="en-US" dirty="0" smtClean="0"/>
              <a:t>Scientific Techniques of Taylor</a:t>
            </a:r>
            <a:endParaRPr lang="en-US" dirty="0"/>
          </a:p>
        </p:txBody>
      </p:sp>
      <p:sp>
        <p:nvSpPr>
          <p:cNvPr id="3" name="Subtitle 2"/>
          <p:cNvSpPr>
            <a:spLocks noGrp="1"/>
          </p:cNvSpPr>
          <p:nvPr>
            <p:ph type="subTitle" idx="1"/>
          </p:nvPr>
        </p:nvSpPr>
        <p:spPr>
          <a:xfrm>
            <a:off x="228600" y="1219200"/>
            <a:ext cx="8610600" cy="5334000"/>
          </a:xfrm>
        </p:spPr>
        <p:txBody>
          <a:bodyPr>
            <a:normAutofit fontScale="70000" lnSpcReduction="20000"/>
          </a:bodyPr>
          <a:lstStyle/>
          <a:p>
            <a:pPr marL="514350" indent="-514350" algn="l" fontAlgn="base"/>
            <a:r>
              <a:rPr lang="en-US" b="1" dirty="0" smtClean="0">
                <a:solidFill>
                  <a:srgbClr val="FF0000"/>
                </a:solidFill>
              </a:rPr>
              <a:t>4. </a:t>
            </a:r>
            <a:r>
              <a:rPr lang="en-US" b="1" dirty="0" smtClean="0">
                <a:solidFill>
                  <a:srgbClr val="FF0000"/>
                </a:solidFill>
              </a:rPr>
              <a:t> </a:t>
            </a:r>
            <a:r>
              <a:rPr lang="en-US" b="1" dirty="0" smtClean="0">
                <a:solidFill>
                  <a:srgbClr val="FF0000"/>
                </a:solidFill>
              </a:rPr>
              <a:t>Work Study.</a:t>
            </a:r>
          </a:p>
          <a:p>
            <a:pPr marL="514350" indent="-514350" algn="l" fontAlgn="base"/>
            <a:r>
              <a:rPr lang="en-US" b="1" dirty="0" smtClean="0">
                <a:solidFill>
                  <a:srgbClr val="FF0000"/>
                </a:solidFill>
              </a:rPr>
              <a:t>a. Time Study</a:t>
            </a:r>
          </a:p>
          <a:p>
            <a:pPr marL="514350" indent="-514350" algn="l" fontAlgn="base">
              <a:buFont typeface="Wingdings" pitchFamily="2" charset="2"/>
              <a:buChar char="Ø"/>
            </a:pPr>
            <a:r>
              <a:rPr lang="en-US" b="1" dirty="0" smtClean="0">
                <a:solidFill>
                  <a:schemeClr val="tx1"/>
                </a:solidFill>
              </a:rPr>
              <a:t>Meaning: </a:t>
            </a:r>
            <a:r>
              <a:rPr lang="en-US" dirty="0" smtClean="0">
                <a:solidFill>
                  <a:schemeClr val="tx1"/>
                </a:solidFill>
              </a:rPr>
              <a:t>It is the technique to determine the standard time taken by a worker of average skill and knowledge to complete a standard task. </a:t>
            </a:r>
            <a:endParaRPr lang="en-US" b="1" dirty="0" smtClean="0">
              <a:solidFill>
                <a:schemeClr val="tx1"/>
              </a:solidFill>
            </a:endParaRPr>
          </a:p>
          <a:p>
            <a:pPr marL="514350" indent="-514350" algn="l" fontAlgn="base">
              <a:buFont typeface="Wingdings" pitchFamily="2" charset="2"/>
              <a:buChar char="Ø"/>
            </a:pPr>
            <a:r>
              <a:rPr lang="en-US" b="1" dirty="0" smtClean="0">
                <a:solidFill>
                  <a:schemeClr val="tx1"/>
                </a:solidFill>
              </a:rPr>
              <a:t>Purpose: </a:t>
            </a:r>
            <a:r>
              <a:rPr lang="en-US" dirty="0" smtClean="0">
                <a:solidFill>
                  <a:schemeClr val="tx1"/>
                </a:solidFill>
              </a:rPr>
              <a:t>To determine a fair day’s wage, total </a:t>
            </a:r>
            <a:r>
              <a:rPr lang="en-US" dirty="0" err="1" smtClean="0">
                <a:solidFill>
                  <a:schemeClr val="tx1"/>
                </a:solidFill>
              </a:rPr>
              <a:t>labour</a:t>
            </a:r>
            <a:r>
              <a:rPr lang="en-US" dirty="0" smtClean="0">
                <a:solidFill>
                  <a:schemeClr val="tx1"/>
                </a:solidFill>
              </a:rPr>
              <a:t> cost, no. of workers to be employed, frame suitable incentive schemes. </a:t>
            </a:r>
            <a:endParaRPr lang="en-US" b="1" dirty="0" smtClean="0">
              <a:solidFill>
                <a:schemeClr val="tx1"/>
              </a:solidFill>
            </a:endParaRPr>
          </a:p>
          <a:p>
            <a:pPr marL="514350" indent="-514350" algn="l" fontAlgn="base">
              <a:buFont typeface="Wingdings" pitchFamily="2" charset="2"/>
              <a:buChar char="Ø"/>
            </a:pPr>
            <a:r>
              <a:rPr lang="en-US" b="1" dirty="0" smtClean="0">
                <a:solidFill>
                  <a:schemeClr val="tx1"/>
                </a:solidFill>
              </a:rPr>
              <a:t>Process: </a:t>
            </a:r>
            <a:r>
              <a:rPr lang="en-US" dirty="0" smtClean="0">
                <a:solidFill>
                  <a:schemeClr val="tx1"/>
                </a:solidFill>
              </a:rPr>
              <a:t>A worker with reasonable  skill and ability is selected and observed at work with a stop watch to determine time. After observing and noting time several times, the standard time for that task is established. </a:t>
            </a:r>
          </a:p>
          <a:p>
            <a:pPr marL="514350" indent="-514350" algn="l" fontAlgn="base"/>
            <a:r>
              <a:rPr lang="en-US" b="1" dirty="0" smtClean="0">
                <a:solidFill>
                  <a:schemeClr val="tx1"/>
                </a:solidFill>
              </a:rPr>
              <a:t>Desk to be painted			10 units per worker per day</a:t>
            </a:r>
          </a:p>
          <a:p>
            <a:pPr marL="514350" indent="-514350" algn="l" fontAlgn="base"/>
            <a:r>
              <a:rPr lang="en-US" b="1" dirty="0" smtClean="0">
                <a:solidFill>
                  <a:schemeClr val="tx1"/>
                </a:solidFill>
              </a:rPr>
              <a:t>Total desks				</a:t>
            </a:r>
            <a:r>
              <a:rPr lang="en-US" dirty="0" smtClean="0"/>
              <a:t> </a:t>
            </a:r>
            <a:r>
              <a:rPr lang="en-US" b="1" dirty="0" smtClean="0">
                <a:solidFill>
                  <a:schemeClr val="tx1"/>
                </a:solidFill>
              </a:rPr>
              <a:t>500</a:t>
            </a:r>
          </a:p>
          <a:p>
            <a:pPr marL="514350" indent="-514350" algn="l" fontAlgn="base"/>
            <a:r>
              <a:rPr lang="en-US" b="1" dirty="0" smtClean="0">
                <a:solidFill>
                  <a:schemeClr val="tx1"/>
                </a:solidFill>
              </a:rPr>
              <a:t>No. of workers needed			500/(10x5)=10 workers</a:t>
            </a:r>
          </a:p>
          <a:p>
            <a:pPr marL="514350" indent="-514350" algn="l" fontAlgn="base"/>
            <a:r>
              <a:rPr lang="en-US" b="1" dirty="0" smtClean="0">
                <a:solidFill>
                  <a:schemeClr val="tx1"/>
                </a:solidFill>
              </a:rPr>
              <a:t>Per worker wage			</a:t>
            </a:r>
            <a:r>
              <a:rPr lang="en-US" dirty="0" smtClean="0"/>
              <a:t> </a:t>
            </a:r>
            <a:r>
              <a:rPr lang="en-US" b="1" dirty="0" smtClean="0">
                <a:solidFill>
                  <a:schemeClr val="tx1"/>
                </a:solidFill>
              </a:rPr>
              <a:t>₹ 200 per day	</a:t>
            </a:r>
          </a:p>
          <a:p>
            <a:pPr marL="514350" indent="-514350" algn="l" fontAlgn="base"/>
            <a:r>
              <a:rPr lang="en-US" b="1" dirty="0" smtClean="0">
                <a:solidFill>
                  <a:schemeClr val="tx1"/>
                </a:solidFill>
              </a:rPr>
              <a:t>Total </a:t>
            </a:r>
            <a:r>
              <a:rPr lang="en-US" b="1" dirty="0" err="1" smtClean="0">
                <a:solidFill>
                  <a:schemeClr val="tx1"/>
                </a:solidFill>
              </a:rPr>
              <a:t>labour</a:t>
            </a:r>
            <a:r>
              <a:rPr lang="en-US" b="1" dirty="0" smtClean="0">
                <a:solidFill>
                  <a:schemeClr val="tx1"/>
                </a:solidFill>
              </a:rPr>
              <a:t> cost per day		</a:t>
            </a:r>
            <a:r>
              <a:rPr lang="en-US" dirty="0" smtClean="0"/>
              <a:t> </a:t>
            </a:r>
            <a:r>
              <a:rPr lang="en-US" b="1" dirty="0" smtClean="0">
                <a:solidFill>
                  <a:schemeClr val="tx1"/>
                </a:solidFill>
              </a:rPr>
              <a:t>₹ 2000</a:t>
            </a:r>
          </a:p>
          <a:p>
            <a:pPr marL="514350" indent="-514350" algn="l" fontAlgn="base"/>
            <a:r>
              <a:rPr lang="en-US" b="1" dirty="0" smtClean="0">
                <a:solidFill>
                  <a:schemeClr val="tx1"/>
                </a:solidFill>
              </a:rPr>
              <a:t>Total </a:t>
            </a:r>
            <a:r>
              <a:rPr lang="en-US" b="1" dirty="0" err="1" smtClean="0">
                <a:solidFill>
                  <a:schemeClr val="tx1"/>
                </a:solidFill>
              </a:rPr>
              <a:t>labour</a:t>
            </a:r>
            <a:r>
              <a:rPr lang="en-US" b="1" dirty="0" smtClean="0">
                <a:solidFill>
                  <a:schemeClr val="tx1"/>
                </a:solidFill>
              </a:rPr>
              <a:t> cost per day		</a:t>
            </a:r>
            <a:r>
              <a:rPr lang="en-US" dirty="0" smtClean="0"/>
              <a:t> </a:t>
            </a:r>
            <a:r>
              <a:rPr lang="en-US" b="1" dirty="0" smtClean="0">
                <a:solidFill>
                  <a:schemeClr val="tx1"/>
                </a:solidFill>
              </a:rPr>
              <a:t>₹ 2000 x 5 days= ₹ 10,000 </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a:bodyPr>
          <a:lstStyle/>
          <a:p>
            <a:r>
              <a:rPr lang="en-US" dirty="0" smtClean="0"/>
              <a:t>Scientific Techniques of Taylor</a:t>
            </a:r>
            <a:endParaRPr lang="en-US" dirty="0"/>
          </a:p>
        </p:txBody>
      </p:sp>
      <p:sp>
        <p:nvSpPr>
          <p:cNvPr id="3" name="Subtitle 2"/>
          <p:cNvSpPr>
            <a:spLocks noGrp="1"/>
          </p:cNvSpPr>
          <p:nvPr>
            <p:ph type="subTitle" idx="1"/>
          </p:nvPr>
        </p:nvSpPr>
        <p:spPr>
          <a:xfrm>
            <a:off x="228600" y="1219200"/>
            <a:ext cx="8610600" cy="5334000"/>
          </a:xfrm>
        </p:spPr>
        <p:txBody>
          <a:bodyPr>
            <a:normAutofit fontScale="77500" lnSpcReduction="20000"/>
          </a:bodyPr>
          <a:lstStyle/>
          <a:p>
            <a:pPr marL="514350" indent="-514350" algn="l" fontAlgn="base"/>
            <a:r>
              <a:rPr lang="en-US" b="1" dirty="0" smtClean="0">
                <a:solidFill>
                  <a:srgbClr val="FF0000"/>
                </a:solidFill>
              </a:rPr>
              <a:t>3. Work Study.</a:t>
            </a:r>
          </a:p>
          <a:p>
            <a:pPr marL="514350" indent="-514350" algn="l" fontAlgn="base"/>
            <a:r>
              <a:rPr lang="en-US" b="1" dirty="0" smtClean="0">
                <a:solidFill>
                  <a:srgbClr val="FF0000"/>
                </a:solidFill>
              </a:rPr>
              <a:t>b. Fatigue Study</a:t>
            </a:r>
          </a:p>
          <a:p>
            <a:pPr marL="514350" indent="-514350" algn="l" fontAlgn="base">
              <a:buFont typeface="Wingdings" pitchFamily="2" charset="2"/>
              <a:buChar char="Ø"/>
            </a:pPr>
            <a:r>
              <a:rPr lang="en-US" b="1" dirty="0" smtClean="0">
                <a:solidFill>
                  <a:schemeClr val="tx1"/>
                </a:solidFill>
              </a:rPr>
              <a:t>Meaning: </a:t>
            </a:r>
            <a:r>
              <a:rPr lang="en-US" dirty="0" smtClean="0">
                <a:solidFill>
                  <a:schemeClr val="tx1"/>
                </a:solidFill>
              </a:rPr>
              <a:t>It seeks to determine the amount and frequency of rest intervals required in completing a task</a:t>
            </a:r>
            <a:endParaRPr lang="en-US" b="1" dirty="0" smtClean="0">
              <a:solidFill>
                <a:schemeClr val="tx1"/>
              </a:solidFill>
            </a:endParaRPr>
          </a:p>
          <a:p>
            <a:pPr marL="514350" indent="-514350" algn="l" fontAlgn="base">
              <a:buFont typeface="Wingdings" pitchFamily="2" charset="2"/>
              <a:buChar char="Ø"/>
            </a:pPr>
            <a:r>
              <a:rPr lang="en-US" b="1" dirty="0" smtClean="0">
                <a:solidFill>
                  <a:schemeClr val="tx1"/>
                </a:solidFill>
              </a:rPr>
              <a:t>Purpose: </a:t>
            </a:r>
            <a:r>
              <a:rPr lang="en-US" dirty="0" smtClean="0">
                <a:solidFill>
                  <a:schemeClr val="tx1"/>
                </a:solidFill>
              </a:rPr>
              <a:t>To increase productivity as rest helps workers to regain stamina to work again</a:t>
            </a:r>
            <a:endParaRPr lang="en-US" b="1" dirty="0" smtClean="0">
              <a:solidFill>
                <a:schemeClr val="tx1"/>
              </a:solidFill>
            </a:endParaRPr>
          </a:p>
          <a:p>
            <a:pPr marL="514350" indent="-514350" algn="l" fontAlgn="base">
              <a:buFont typeface="Wingdings" pitchFamily="2" charset="2"/>
              <a:buChar char="Ø"/>
            </a:pPr>
            <a:r>
              <a:rPr lang="en-US" b="1" dirty="0" smtClean="0">
                <a:solidFill>
                  <a:schemeClr val="tx1"/>
                </a:solidFill>
              </a:rPr>
              <a:t>Process: </a:t>
            </a:r>
            <a:r>
              <a:rPr lang="en-US" dirty="0" err="1" smtClean="0">
                <a:solidFill>
                  <a:schemeClr val="tx1"/>
                </a:solidFill>
              </a:rPr>
              <a:t>Labour</a:t>
            </a:r>
            <a:r>
              <a:rPr lang="en-US" dirty="0" smtClean="0">
                <a:solidFill>
                  <a:schemeClr val="tx1"/>
                </a:solidFill>
              </a:rPr>
              <a:t> intensive work should be given more intervals than white collar job workers. Terms of frequency and duration should be fixed. </a:t>
            </a:r>
          </a:p>
          <a:p>
            <a:pPr marL="514350" indent="-514350" algn="l" fontAlgn="base"/>
            <a:r>
              <a:rPr lang="en-US" b="1" dirty="0" smtClean="0">
                <a:solidFill>
                  <a:schemeClr val="tx1"/>
                </a:solidFill>
              </a:rPr>
              <a:t>Total work hours		8 hours(8 am to 6pm)</a:t>
            </a:r>
          </a:p>
          <a:p>
            <a:pPr marL="514350" indent="-514350" algn="l" fontAlgn="base"/>
            <a:r>
              <a:rPr lang="en-US" b="1" dirty="0" smtClean="0">
                <a:solidFill>
                  <a:schemeClr val="tx1"/>
                </a:solidFill>
              </a:rPr>
              <a:t>First break			1pm(for  30 </a:t>
            </a:r>
            <a:r>
              <a:rPr lang="en-US" b="1" dirty="0" err="1" smtClean="0">
                <a:solidFill>
                  <a:schemeClr val="tx1"/>
                </a:solidFill>
              </a:rPr>
              <a:t>mins</a:t>
            </a:r>
            <a:r>
              <a:rPr lang="en-US" b="1" dirty="0" smtClean="0">
                <a:solidFill>
                  <a:schemeClr val="tx1"/>
                </a:solidFill>
              </a:rPr>
              <a:t>)</a:t>
            </a:r>
          </a:p>
          <a:p>
            <a:pPr marL="514350" indent="-514350" algn="l" fontAlgn="base"/>
            <a:r>
              <a:rPr lang="en-US" b="1" smtClean="0">
                <a:solidFill>
                  <a:schemeClr val="tx1"/>
                </a:solidFill>
              </a:rPr>
              <a:t>Second break		</a:t>
            </a:r>
            <a:r>
              <a:rPr lang="en-US" b="1" dirty="0" smtClean="0">
                <a:solidFill>
                  <a:schemeClr val="tx1"/>
                </a:solidFill>
              </a:rPr>
              <a:t>	4pm( 15 </a:t>
            </a:r>
            <a:r>
              <a:rPr lang="en-US" b="1" dirty="0" err="1" smtClean="0">
                <a:solidFill>
                  <a:schemeClr val="tx1"/>
                </a:solidFill>
              </a:rPr>
              <a:t>mins</a:t>
            </a:r>
            <a:r>
              <a:rPr lang="en-US" b="1" dirty="0" smtClean="0">
                <a:solidFill>
                  <a:schemeClr val="tx1"/>
                </a:solidFill>
              </a:rPr>
              <a:t>)</a:t>
            </a:r>
          </a:p>
          <a:p>
            <a:pPr marL="514350" indent="-514350" algn="l" fontAlgn="base"/>
            <a:r>
              <a:rPr lang="en-US" b="1" dirty="0" smtClean="0">
                <a:solidFill>
                  <a:schemeClr val="tx1"/>
                </a:solidFill>
              </a:rPr>
              <a:t>Total duration of breaks	45 </a:t>
            </a:r>
            <a:r>
              <a:rPr lang="en-US" b="1" dirty="0" err="1" smtClean="0">
                <a:solidFill>
                  <a:schemeClr val="tx1"/>
                </a:solidFill>
              </a:rPr>
              <a:t>mins</a:t>
            </a:r>
            <a:endParaRPr lang="en-US" b="1" dirty="0" smtClean="0">
              <a:solidFill>
                <a:schemeClr val="tx1"/>
              </a:solidFill>
            </a:endParaRPr>
          </a:p>
          <a:p>
            <a:pPr marL="514350" indent="-514350" algn="l" fontAlgn="base"/>
            <a:r>
              <a:rPr lang="en-US" b="1" dirty="0" smtClean="0">
                <a:solidFill>
                  <a:schemeClr val="tx1"/>
                </a:solidFill>
              </a:rPr>
              <a:t>Total frequency		</a:t>
            </a:r>
            <a:r>
              <a:rPr lang="en-US" dirty="0" smtClean="0"/>
              <a:t> </a:t>
            </a:r>
            <a:r>
              <a:rPr lang="en-US" b="1" dirty="0" smtClean="0">
                <a:solidFill>
                  <a:schemeClr val="tx1"/>
                </a:solidFill>
              </a:rPr>
              <a:t>2</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a:bodyPr>
          <a:lstStyle/>
          <a:p>
            <a:r>
              <a:rPr lang="en-US" dirty="0" smtClean="0"/>
              <a:t>Scientific Techniques of Taylor</a:t>
            </a:r>
            <a:endParaRPr lang="en-US" dirty="0"/>
          </a:p>
        </p:txBody>
      </p:sp>
      <p:sp>
        <p:nvSpPr>
          <p:cNvPr id="3" name="Subtitle 2"/>
          <p:cNvSpPr>
            <a:spLocks noGrp="1"/>
          </p:cNvSpPr>
          <p:nvPr>
            <p:ph type="subTitle" idx="1"/>
          </p:nvPr>
        </p:nvSpPr>
        <p:spPr>
          <a:xfrm>
            <a:off x="228600" y="1219200"/>
            <a:ext cx="8610600" cy="5334000"/>
          </a:xfrm>
        </p:spPr>
        <p:txBody>
          <a:bodyPr>
            <a:normAutofit fontScale="92500" lnSpcReduction="20000"/>
          </a:bodyPr>
          <a:lstStyle/>
          <a:p>
            <a:pPr marL="514350" indent="-514350" algn="l" fontAlgn="base"/>
            <a:r>
              <a:rPr lang="en-US" b="1" dirty="0" smtClean="0">
                <a:solidFill>
                  <a:srgbClr val="FF0000"/>
                </a:solidFill>
              </a:rPr>
              <a:t>3. Work Study.</a:t>
            </a:r>
          </a:p>
          <a:p>
            <a:pPr marL="514350" indent="-514350" algn="l" fontAlgn="base"/>
            <a:r>
              <a:rPr lang="en-US" b="1" dirty="0" smtClean="0">
                <a:solidFill>
                  <a:srgbClr val="FF0000"/>
                </a:solidFill>
              </a:rPr>
              <a:t>c. Method Study</a:t>
            </a:r>
          </a:p>
          <a:p>
            <a:pPr marL="514350" indent="-514350" algn="l" fontAlgn="base">
              <a:buFont typeface="Wingdings" pitchFamily="2" charset="2"/>
              <a:buChar char="Ø"/>
            </a:pPr>
            <a:r>
              <a:rPr lang="en-US" b="1" dirty="0" smtClean="0">
                <a:solidFill>
                  <a:schemeClr val="tx1"/>
                </a:solidFill>
              </a:rPr>
              <a:t>Meaning: </a:t>
            </a:r>
            <a:r>
              <a:rPr lang="en-US" dirty="0" smtClean="0">
                <a:solidFill>
                  <a:schemeClr val="tx1"/>
                </a:solidFill>
              </a:rPr>
              <a:t>It seeks to find out one best way of doing the job</a:t>
            </a:r>
            <a:endParaRPr lang="en-US" b="1" dirty="0" smtClean="0">
              <a:solidFill>
                <a:schemeClr val="tx1"/>
              </a:solidFill>
            </a:endParaRPr>
          </a:p>
          <a:p>
            <a:pPr marL="514350" indent="-514350" algn="l" fontAlgn="base">
              <a:buFont typeface="Wingdings" pitchFamily="2" charset="2"/>
              <a:buChar char="Ø"/>
            </a:pPr>
            <a:r>
              <a:rPr lang="en-US" b="1" dirty="0" smtClean="0">
                <a:solidFill>
                  <a:schemeClr val="tx1"/>
                </a:solidFill>
              </a:rPr>
              <a:t>Purpose: </a:t>
            </a:r>
            <a:r>
              <a:rPr lang="en-US" dirty="0" smtClean="0">
                <a:solidFill>
                  <a:schemeClr val="tx1"/>
                </a:solidFill>
              </a:rPr>
              <a:t>To </a:t>
            </a:r>
            <a:r>
              <a:rPr lang="en-US" dirty="0" err="1" smtClean="0">
                <a:solidFill>
                  <a:schemeClr val="tx1"/>
                </a:solidFill>
              </a:rPr>
              <a:t>minimise</a:t>
            </a:r>
            <a:r>
              <a:rPr lang="en-US" dirty="0" smtClean="0">
                <a:solidFill>
                  <a:schemeClr val="tx1"/>
                </a:solidFill>
              </a:rPr>
              <a:t> cost of production, </a:t>
            </a:r>
            <a:r>
              <a:rPr lang="en-US" dirty="0" err="1" smtClean="0">
                <a:solidFill>
                  <a:schemeClr val="tx1"/>
                </a:solidFill>
              </a:rPr>
              <a:t>maximise</a:t>
            </a:r>
            <a:r>
              <a:rPr lang="en-US" dirty="0" smtClean="0">
                <a:solidFill>
                  <a:schemeClr val="tx1"/>
                </a:solidFill>
              </a:rPr>
              <a:t> the quality of output, increase customer satisfaction. Deciding the sequence of operations. </a:t>
            </a:r>
            <a:endParaRPr lang="en-US" b="1" dirty="0" smtClean="0">
              <a:solidFill>
                <a:schemeClr val="tx1"/>
              </a:solidFill>
            </a:endParaRPr>
          </a:p>
          <a:p>
            <a:pPr marL="514350" indent="-514350" algn="l" fontAlgn="base">
              <a:buFont typeface="Wingdings" pitchFamily="2" charset="2"/>
              <a:buChar char="Ø"/>
            </a:pPr>
            <a:r>
              <a:rPr lang="en-US" b="1" dirty="0" smtClean="0">
                <a:solidFill>
                  <a:schemeClr val="tx1"/>
                </a:solidFill>
              </a:rPr>
              <a:t>Process: </a:t>
            </a:r>
            <a:r>
              <a:rPr lang="en-US" dirty="0" smtClean="0">
                <a:solidFill>
                  <a:schemeClr val="tx1"/>
                </a:solidFill>
              </a:rPr>
              <a:t>Which part of work should be done first, second and likewise sequences. Taylor formulated the concept of assembly line which is now used by Ford Motor Co. Line of operations for manufacturing the door, rim, wheels, inside parts, etc.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a:bodyPr>
          <a:lstStyle/>
          <a:p>
            <a:r>
              <a:rPr lang="en-US" dirty="0" smtClean="0"/>
              <a:t>Scientific Techniques of Taylor</a:t>
            </a:r>
            <a:endParaRPr lang="en-US" dirty="0"/>
          </a:p>
        </p:txBody>
      </p:sp>
      <p:sp>
        <p:nvSpPr>
          <p:cNvPr id="3" name="Subtitle 2"/>
          <p:cNvSpPr>
            <a:spLocks noGrp="1"/>
          </p:cNvSpPr>
          <p:nvPr>
            <p:ph type="subTitle" idx="1"/>
          </p:nvPr>
        </p:nvSpPr>
        <p:spPr>
          <a:xfrm>
            <a:off x="228600" y="1219200"/>
            <a:ext cx="8610600" cy="5334000"/>
          </a:xfrm>
        </p:spPr>
        <p:txBody>
          <a:bodyPr>
            <a:normAutofit fontScale="92500" lnSpcReduction="20000"/>
          </a:bodyPr>
          <a:lstStyle/>
          <a:p>
            <a:pPr marL="514350" indent="-514350" algn="l" fontAlgn="base"/>
            <a:r>
              <a:rPr lang="en-US" b="1" dirty="0" smtClean="0">
                <a:solidFill>
                  <a:srgbClr val="FF0000"/>
                </a:solidFill>
              </a:rPr>
              <a:t>3. Work Study.</a:t>
            </a:r>
          </a:p>
          <a:p>
            <a:pPr marL="514350" indent="-514350" algn="l" fontAlgn="base"/>
            <a:r>
              <a:rPr lang="en-US" b="1" dirty="0" smtClean="0">
                <a:solidFill>
                  <a:srgbClr val="FF0000"/>
                </a:solidFill>
              </a:rPr>
              <a:t>d. Motion Study</a:t>
            </a:r>
          </a:p>
          <a:p>
            <a:pPr marL="514350" indent="-514350" algn="l" fontAlgn="base">
              <a:buFont typeface="Wingdings" pitchFamily="2" charset="2"/>
              <a:buChar char="Ø"/>
            </a:pPr>
            <a:r>
              <a:rPr lang="en-US" b="1" dirty="0" smtClean="0">
                <a:solidFill>
                  <a:schemeClr val="tx1"/>
                </a:solidFill>
              </a:rPr>
              <a:t>Meaning: </a:t>
            </a:r>
            <a:r>
              <a:rPr lang="en-US" dirty="0" smtClean="0">
                <a:solidFill>
                  <a:schemeClr val="tx1"/>
                </a:solidFill>
              </a:rPr>
              <a:t>It refers to the study of movements of limbs which are undertaken while doing a typical job. </a:t>
            </a:r>
            <a:endParaRPr lang="en-US" b="1" dirty="0" smtClean="0">
              <a:solidFill>
                <a:schemeClr val="tx1"/>
              </a:solidFill>
            </a:endParaRPr>
          </a:p>
          <a:p>
            <a:pPr marL="514350" indent="-514350" algn="l" fontAlgn="base">
              <a:buFont typeface="Wingdings" pitchFamily="2" charset="2"/>
              <a:buChar char="Ø"/>
            </a:pPr>
            <a:r>
              <a:rPr lang="en-US" b="1" dirty="0" smtClean="0">
                <a:solidFill>
                  <a:schemeClr val="tx1"/>
                </a:solidFill>
              </a:rPr>
              <a:t>Purpose: </a:t>
            </a:r>
            <a:r>
              <a:rPr lang="en-US" dirty="0" smtClean="0">
                <a:solidFill>
                  <a:schemeClr val="tx1"/>
                </a:solidFill>
              </a:rPr>
              <a:t>To complete the job efficiently in less time by eliminating unnecessary movements of the limbs of workers. </a:t>
            </a:r>
            <a:endParaRPr lang="en-US" b="1" dirty="0" smtClean="0">
              <a:solidFill>
                <a:schemeClr val="tx1"/>
              </a:solidFill>
            </a:endParaRPr>
          </a:p>
          <a:p>
            <a:pPr marL="514350" indent="-514350" algn="l" fontAlgn="base">
              <a:buFont typeface="Wingdings" pitchFamily="2" charset="2"/>
              <a:buChar char="Ø"/>
            </a:pPr>
            <a:r>
              <a:rPr lang="en-US" b="1" dirty="0" smtClean="0">
                <a:solidFill>
                  <a:schemeClr val="tx1"/>
                </a:solidFill>
              </a:rPr>
              <a:t>Process: </a:t>
            </a:r>
            <a:r>
              <a:rPr lang="en-US" dirty="0" smtClean="0">
                <a:solidFill>
                  <a:schemeClr val="tx1"/>
                </a:solidFill>
              </a:rPr>
              <a:t>Observation of motions which are productive, incidental(going to store), unproductive in nature. Use of various symbols and </a:t>
            </a:r>
            <a:r>
              <a:rPr lang="en-US" dirty="0" err="1" smtClean="0">
                <a:solidFill>
                  <a:schemeClr val="tx1"/>
                </a:solidFill>
              </a:rPr>
              <a:t>colours</a:t>
            </a:r>
            <a:r>
              <a:rPr lang="en-US" dirty="0" smtClean="0">
                <a:solidFill>
                  <a:schemeClr val="tx1"/>
                </a:solidFill>
              </a:rPr>
              <a:t> to find out </a:t>
            </a:r>
            <a:r>
              <a:rPr lang="en-US" smtClean="0">
                <a:solidFill>
                  <a:schemeClr val="tx1"/>
                </a:solidFill>
              </a:rPr>
              <a:t>different motions. </a:t>
            </a:r>
            <a:endParaRPr lang="en-US" dirty="0" smtClean="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fontScale="90000"/>
          </a:bodyPr>
          <a:lstStyle/>
          <a:p>
            <a:r>
              <a:rPr lang="en-US" dirty="0" err="1" smtClean="0"/>
              <a:t>Fayol’s</a:t>
            </a:r>
            <a:r>
              <a:rPr lang="en-US" dirty="0" smtClean="0"/>
              <a:t> 14 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fontScale="92500" lnSpcReduction="20000"/>
          </a:bodyPr>
          <a:lstStyle/>
          <a:p>
            <a:pPr marL="514350" indent="-514350" algn="l" fontAlgn="base"/>
            <a:r>
              <a:rPr lang="en-US" b="1" dirty="0" smtClean="0">
                <a:solidFill>
                  <a:srgbClr val="FF0000"/>
                </a:solidFill>
              </a:rPr>
              <a:t>9. Scalar Chain: </a:t>
            </a:r>
          </a:p>
          <a:p>
            <a:pPr marL="514350" indent="-514350" algn="l" fontAlgn="base">
              <a:buFont typeface="Wingdings" pitchFamily="2" charset="2"/>
              <a:buChar char="Ø"/>
            </a:pPr>
            <a:r>
              <a:rPr lang="en-US" b="1" dirty="0" smtClean="0">
                <a:solidFill>
                  <a:schemeClr val="tx1"/>
                </a:solidFill>
              </a:rPr>
              <a:t>Org. should have a chain of authority and </a:t>
            </a:r>
            <a:r>
              <a:rPr lang="en-US" b="1" dirty="0" err="1" smtClean="0">
                <a:solidFill>
                  <a:schemeClr val="tx1"/>
                </a:solidFill>
              </a:rPr>
              <a:t>commn</a:t>
            </a:r>
            <a:r>
              <a:rPr lang="en-US" b="1" dirty="0" smtClean="0">
                <a:solidFill>
                  <a:schemeClr val="tx1"/>
                </a:solidFill>
              </a:rPr>
              <a:t> that runs from top to bottom and should be followed by </a:t>
            </a:r>
            <a:r>
              <a:rPr lang="en-US" b="1" dirty="0" err="1" smtClean="0">
                <a:solidFill>
                  <a:schemeClr val="tx1"/>
                </a:solidFill>
              </a:rPr>
              <a:t>mngrs</a:t>
            </a:r>
            <a:r>
              <a:rPr lang="en-US" b="1" dirty="0" smtClean="0">
                <a:solidFill>
                  <a:schemeClr val="tx1"/>
                </a:solidFill>
              </a:rPr>
              <a:t> and the subordinates.</a:t>
            </a:r>
          </a:p>
          <a:p>
            <a:pPr marL="514350" indent="-514350" algn="l" fontAlgn="base">
              <a:buFont typeface="Wingdings" pitchFamily="2" charset="2"/>
              <a:buChar char="Ø"/>
            </a:pPr>
            <a:r>
              <a:rPr lang="en-US" b="1" dirty="0" smtClean="0">
                <a:solidFill>
                  <a:schemeClr val="tx1"/>
                </a:solidFill>
              </a:rPr>
              <a:t>According to </a:t>
            </a:r>
            <a:r>
              <a:rPr lang="en-US" b="1" dirty="0" err="1" smtClean="0">
                <a:solidFill>
                  <a:schemeClr val="tx1"/>
                </a:solidFill>
              </a:rPr>
              <a:t>Fayol</a:t>
            </a:r>
            <a:r>
              <a:rPr lang="en-US" b="1" dirty="0" smtClean="0">
                <a:solidFill>
                  <a:schemeClr val="tx1"/>
                </a:solidFill>
              </a:rPr>
              <a:t>, “The formal lines of authority from highest to lowest ranks are known as scalar chain.”</a:t>
            </a:r>
          </a:p>
          <a:p>
            <a:pPr marL="514350" indent="-514350" algn="l" fontAlgn="base">
              <a:buFont typeface="Wingdings" pitchFamily="2" charset="2"/>
              <a:buChar char="Ø"/>
            </a:pPr>
            <a:r>
              <a:rPr lang="en-US" b="1" dirty="0" smtClean="0">
                <a:solidFill>
                  <a:schemeClr val="tx1"/>
                </a:solidFill>
              </a:rPr>
              <a:t>However in order to ensure speedy </a:t>
            </a:r>
            <a:r>
              <a:rPr lang="en-US" b="1" dirty="0" err="1" smtClean="0">
                <a:solidFill>
                  <a:schemeClr val="tx1"/>
                </a:solidFill>
              </a:rPr>
              <a:t>commn</a:t>
            </a:r>
            <a:r>
              <a:rPr lang="en-US" b="1" dirty="0" smtClean="0">
                <a:solidFill>
                  <a:schemeClr val="tx1"/>
                </a:solidFill>
              </a:rPr>
              <a:t> during emergencies, Gang Plank is a shorter route that has been provided.  </a:t>
            </a:r>
          </a:p>
          <a:p>
            <a:pPr marL="514350" indent="-514350" algn="l" fontAlgn="base"/>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fontScale="90000"/>
          </a:bodyPr>
          <a:lstStyle/>
          <a:p>
            <a:r>
              <a:rPr lang="en-US" dirty="0" err="1" smtClean="0"/>
              <a:t>Fayol’s</a:t>
            </a:r>
            <a:r>
              <a:rPr lang="en-US" dirty="0" smtClean="0"/>
              <a:t> 14 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marL="514350" indent="-514350" algn="l" fontAlgn="base"/>
            <a:r>
              <a:rPr lang="en-US" b="1" dirty="0" smtClean="0">
                <a:solidFill>
                  <a:srgbClr val="FF0000"/>
                </a:solidFill>
              </a:rPr>
              <a:t>9. Scalar Chain: </a:t>
            </a:r>
          </a:p>
          <a:p>
            <a:pPr marL="514350" indent="-514350" algn="l" fontAlgn="base">
              <a:buFont typeface="Wingdings" pitchFamily="2" charset="2"/>
              <a:buChar char="Ø"/>
            </a:pPr>
            <a:r>
              <a:rPr lang="en-US" b="1" dirty="0" smtClean="0">
                <a:solidFill>
                  <a:schemeClr val="tx1"/>
                </a:solidFill>
              </a:rPr>
              <a:t>For </a:t>
            </a:r>
            <a:r>
              <a:rPr lang="en-US" b="1" dirty="0" err="1" smtClean="0">
                <a:solidFill>
                  <a:schemeClr val="tx1"/>
                </a:solidFill>
              </a:rPr>
              <a:t>eg</a:t>
            </a:r>
            <a:r>
              <a:rPr lang="en-US" b="1" dirty="0" smtClean="0">
                <a:solidFill>
                  <a:schemeClr val="tx1"/>
                </a:solidFill>
              </a:rPr>
              <a:t>. A is one head who has two lines of </a:t>
            </a:r>
            <a:r>
              <a:rPr lang="en-US" b="1" dirty="0" err="1" smtClean="0">
                <a:solidFill>
                  <a:schemeClr val="tx1"/>
                </a:solidFill>
              </a:rPr>
              <a:t>commn</a:t>
            </a:r>
            <a:r>
              <a:rPr lang="en-US" b="1" dirty="0" smtClean="0">
                <a:solidFill>
                  <a:schemeClr val="tx1"/>
                </a:solidFill>
              </a:rPr>
              <a:t>. In case of emergency E communicates to O which is known as Gang Plank </a:t>
            </a:r>
          </a:p>
          <a:p>
            <a:pPr marL="514350" indent="-514350" algn="l" fontAlgn="base">
              <a:buFont typeface="Wingdings" pitchFamily="2" charset="2"/>
              <a:buChar char="Ø"/>
            </a:pPr>
            <a:endParaRPr lang="en-US" b="1" dirty="0" smtClean="0">
              <a:solidFill>
                <a:schemeClr val="tx1"/>
              </a:solidFill>
            </a:endParaRPr>
          </a:p>
          <a:p>
            <a:pPr marL="514350" indent="-514350" algn="l" fontAlgn="base"/>
            <a:r>
              <a:rPr lang="en-US" dirty="0" smtClean="0"/>
              <a:t/>
            </a:r>
            <a:br>
              <a:rPr lang="en-US" dirty="0" smtClean="0"/>
            </a:br>
            <a:endParaRPr lang="en-US" b="1" dirty="0">
              <a:solidFill>
                <a:schemeClr val="tx1"/>
              </a:solidFill>
            </a:endParaRPr>
          </a:p>
        </p:txBody>
      </p:sp>
      <p:pic>
        <p:nvPicPr>
          <p:cNvPr id="5" name="Picture 4" descr="gp.jpg"/>
          <p:cNvPicPr>
            <a:picLocks noChangeAspect="1"/>
          </p:cNvPicPr>
          <p:nvPr/>
        </p:nvPicPr>
        <p:blipFill>
          <a:blip r:embed="rId2"/>
          <a:stretch>
            <a:fillRect/>
          </a:stretch>
        </p:blipFill>
        <p:spPr>
          <a:xfrm>
            <a:off x="2667000" y="3429000"/>
            <a:ext cx="4292082" cy="3048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fontScale="90000"/>
          </a:bodyPr>
          <a:lstStyle/>
          <a:p>
            <a:r>
              <a:rPr lang="en-US" dirty="0" err="1" smtClean="0"/>
              <a:t>Fayol’s</a:t>
            </a:r>
            <a:r>
              <a:rPr lang="en-US" dirty="0" smtClean="0"/>
              <a:t> 14 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marL="514350" indent="-514350" algn="l" fontAlgn="base">
              <a:buFont typeface="Wingdings" pitchFamily="2" charset="2"/>
              <a:buChar char="v"/>
            </a:pPr>
            <a:r>
              <a:rPr lang="en-US" b="1" dirty="0" smtClean="0">
                <a:solidFill>
                  <a:srgbClr val="FF0000"/>
                </a:solidFill>
              </a:rPr>
              <a:t>Scalar Chain: </a:t>
            </a:r>
          </a:p>
          <a:p>
            <a:pPr marL="514350" indent="-514350" algn="l" fontAlgn="base"/>
            <a:r>
              <a:rPr lang="en-US" dirty="0" smtClean="0"/>
              <a:t/>
            </a:r>
            <a:br>
              <a:rPr lang="en-US" dirty="0" smtClean="0"/>
            </a:br>
            <a:endParaRPr lang="en-US" b="1" dirty="0">
              <a:solidFill>
                <a:schemeClr val="tx1"/>
              </a:solidFill>
            </a:endParaRPr>
          </a:p>
        </p:txBody>
      </p:sp>
      <p:grpSp>
        <p:nvGrpSpPr>
          <p:cNvPr id="4" name="Group 17"/>
          <p:cNvGrpSpPr/>
          <p:nvPr/>
        </p:nvGrpSpPr>
        <p:grpSpPr>
          <a:xfrm>
            <a:off x="4343400" y="1981200"/>
            <a:ext cx="4343400" cy="4331732"/>
            <a:chOff x="762000" y="1752600"/>
            <a:chExt cx="4343400" cy="4331732"/>
          </a:xfrm>
        </p:grpSpPr>
        <p:grpSp>
          <p:nvGrpSpPr>
            <p:cNvPr id="6" name="Group 15"/>
            <p:cNvGrpSpPr/>
            <p:nvPr/>
          </p:nvGrpSpPr>
          <p:grpSpPr>
            <a:xfrm>
              <a:off x="990600" y="1981200"/>
              <a:ext cx="838200" cy="3963988"/>
              <a:chOff x="990600" y="1981200"/>
              <a:chExt cx="838200" cy="3963988"/>
            </a:xfrm>
          </p:grpSpPr>
          <p:cxnSp>
            <p:nvCxnSpPr>
              <p:cNvPr id="5" name="Straight Connector 4"/>
              <p:cNvCxnSpPr/>
              <p:nvPr/>
            </p:nvCxnSpPr>
            <p:spPr>
              <a:xfrm rot="16200000" flipH="1">
                <a:off x="-952500" y="3924300"/>
                <a:ext cx="396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990600" y="28194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990600" y="38100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990600" y="48768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066800" y="59436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6" name="Group 16"/>
            <p:cNvGrpSpPr/>
            <p:nvPr/>
          </p:nvGrpSpPr>
          <p:grpSpPr>
            <a:xfrm>
              <a:off x="762000" y="1752600"/>
              <a:ext cx="4343400" cy="4331732"/>
              <a:chOff x="762000" y="1752600"/>
              <a:chExt cx="4343400" cy="4331732"/>
            </a:xfrm>
          </p:grpSpPr>
          <p:sp>
            <p:nvSpPr>
              <p:cNvPr id="11" name="TextBox 10"/>
              <p:cNvSpPr txBox="1"/>
              <p:nvPr/>
            </p:nvSpPr>
            <p:spPr>
              <a:xfrm>
                <a:off x="762000" y="1752600"/>
                <a:ext cx="3200400" cy="369332"/>
              </a:xfrm>
              <a:prstGeom prst="rect">
                <a:avLst/>
              </a:prstGeom>
              <a:noFill/>
            </p:spPr>
            <p:txBody>
              <a:bodyPr wrap="square" rtlCol="0">
                <a:spAutoFit/>
              </a:bodyPr>
              <a:lstStyle/>
              <a:p>
                <a:r>
                  <a:rPr lang="en-US" b="1" dirty="0" smtClean="0"/>
                  <a:t>Negative Effects of violation</a:t>
                </a:r>
                <a:endParaRPr lang="en-US" b="1" dirty="0"/>
              </a:p>
            </p:txBody>
          </p:sp>
          <p:sp>
            <p:nvSpPr>
              <p:cNvPr id="12" name="TextBox 11"/>
              <p:cNvSpPr txBox="1"/>
              <p:nvPr/>
            </p:nvSpPr>
            <p:spPr>
              <a:xfrm>
                <a:off x="1752600" y="2667000"/>
                <a:ext cx="3200400" cy="369332"/>
              </a:xfrm>
              <a:prstGeom prst="rect">
                <a:avLst/>
              </a:prstGeom>
              <a:noFill/>
            </p:spPr>
            <p:txBody>
              <a:bodyPr wrap="square" rtlCol="0">
                <a:spAutoFit/>
              </a:bodyPr>
              <a:lstStyle/>
              <a:p>
                <a:r>
                  <a:rPr lang="en-US" b="1" dirty="0" smtClean="0"/>
                  <a:t>Adverse effect on work</a:t>
                </a:r>
                <a:endParaRPr lang="en-US" b="1" dirty="0"/>
              </a:p>
            </p:txBody>
          </p:sp>
          <p:sp>
            <p:nvSpPr>
              <p:cNvPr id="13" name="TextBox 12"/>
              <p:cNvSpPr txBox="1"/>
              <p:nvPr/>
            </p:nvSpPr>
            <p:spPr>
              <a:xfrm>
                <a:off x="1828800" y="3657600"/>
                <a:ext cx="3200400" cy="369332"/>
              </a:xfrm>
              <a:prstGeom prst="rect">
                <a:avLst/>
              </a:prstGeom>
              <a:noFill/>
            </p:spPr>
            <p:txBody>
              <a:bodyPr wrap="square" rtlCol="0">
                <a:spAutoFit/>
              </a:bodyPr>
              <a:lstStyle/>
              <a:p>
                <a:r>
                  <a:rPr lang="en-US" b="1" dirty="0" smtClean="0"/>
                  <a:t>Non-achievement of goals</a:t>
                </a:r>
                <a:endParaRPr lang="en-US" b="1" dirty="0"/>
              </a:p>
            </p:txBody>
          </p:sp>
          <p:sp>
            <p:nvSpPr>
              <p:cNvPr id="14" name="TextBox 13"/>
              <p:cNvSpPr txBox="1"/>
              <p:nvPr/>
            </p:nvSpPr>
            <p:spPr>
              <a:xfrm>
                <a:off x="1828800" y="4724400"/>
                <a:ext cx="3200400" cy="369332"/>
              </a:xfrm>
              <a:prstGeom prst="rect">
                <a:avLst/>
              </a:prstGeom>
              <a:noFill/>
            </p:spPr>
            <p:txBody>
              <a:bodyPr wrap="square" rtlCol="0">
                <a:spAutoFit/>
              </a:bodyPr>
              <a:lstStyle/>
              <a:p>
                <a:r>
                  <a:rPr lang="en-US" b="1" dirty="0" smtClean="0"/>
                  <a:t>Difficult to create coordination</a:t>
                </a:r>
                <a:endParaRPr lang="en-US" b="1" dirty="0"/>
              </a:p>
            </p:txBody>
          </p:sp>
          <p:sp>
            <p:nvSpPr>
              <p:cNvPr id="15" name="TextBox 14"/>
              <p:cNvSpPr txBox="1"/>
              <p:nvPr/>
            </p:nvSpPr>
            <p:spPr>
              <a:xfrm>
                <a:off x="1905000" y="5715000"/>
                <a:ext cx="3200400" cy="369332"/>
              </a:xfrm>
              <a:prstGeom prst="rect">
                <a:avLst/>
              </a:prstGeom>
              <a:noFill/>
            </p:spPr>
            <p:txBody>
              <a:bodyPr wrap="square" rtlCol="0">
                <a:spAutoFit/>
              </a:bodyPr>
              <a:lstStyle/>
              <a:p>
                <a:r>
                  <a:rPr lang="en-US" b="1" dirty="0" smtClean="0"/>
                  <a:t>Chaos and confusions</a:t>
                </a:r>
                <a:endParaRPr lang="en-US" b="1" dirty="0"/>
              </a:p>
            </p:txBody>
          </p:sp>
        </p:grpSp>
      </p:grpSp>
      <p:grpSp>
        <p:nvGrpSpPr>
          <p:cNvPr id="17" name="Group 18"/>
          <p:cNvGrpSpPr/>
          <p:nvPr/>
        </p:nvGrpSpPr>
        <p:grpSpPr>
          <a:xfrm>
            <a:off x="228600" y="1905000"/>
            <a:ext cx="4343400" cy="4331732"/>
            <a:chOff x="762000" y="1752600"/>
            <a:chExt cx="4343400" cy="4331732"/>
          </a:xfrm>
        </p:grpSpPr>
        <p:grpSp>
          <p:nvGrpSpPr>
            <p:cNvPr id="18" name="Group 15"/>
            <p:cNvGrpSpPr/>
            <p:nvPr/>
          </p:nvGrpSpPr>
          <p:grpSpPr>
            <a:xfrm>
              <a:off x="990600" y="1981200"/>
              <a:ext cx="838200" cy="3963988"/>
              <a:chOff x="990600" y="1981200"/>
              <a:chExt cx="838200" cy="3963988"/>
            </a:xfrm>
          </p:grpSpPr>
          <p:cxnSp>
            <p:nvCxnSpPr>
              <p:cNvPr id="27" name="Straight Connector 26"/>
              <p:cNvCxnSpPr/>
              <p:nvPr/>
            </p:nvCxnSpPr>
            <p:spPr>
              <a:xfrm rot="16200000" flipH="1">
                <a:off x="-952500" y="3924300"/>
                <a:ext cx="396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990600" y="28194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990600" y="38100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990600" y="48768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1066800" y="59436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9" name="Group 16"/>
            <p:cNvGrpSpPr/>
            <p:nvPr/>
          </p:nvGrpSpPr>
          <p:grpSpPr>
            <a:xfrm>
              <a:off x="762000" y="1752600"/>
              <a:ext cx="4343400" cy="4331732"/>
              <a:chOff x="762000" y="1752600"/>
              <a:chExt cx="4343400" cy="4331732"/>
            </a:xfrm>
          </p:grpSpPr>
          <p:sp>
            <p:nvSpPr>
              <p:cNvPr id="22" name="TextBox 21"/>
              <p:cNvSpPr txBox="1"/>
              <p:nvPr/>
            </p:nvSpPr>
            <p:spPr>
              <a:xfrm>
                <a:off x="762000" y="1752600"/>
                <a:ext cx="3200400" cy="369332"/>
              </a:xfrm>
              <a:prstGeom prst="rect">
                <a:avLst/>
              </a:prstGeom>
              <a:noFill/>
            </p:spPr>
            <p:txBody>
              <a:bodyPr wrap="square" rtlCol="0">
                <a:spAutoFit/>
              </a:bodyPr>
              <a:lstStyle/>
              <a:p>
                <a:r>
                  <a:rPr lang="en-US" b="1" dirty="0" smtClean="0"/>
                  <a:t>Positive Effects of application</a:t>
                </a:r>
                <a:endParaRPr lang="en-US" b="1" dirty="0"/>
              </a:p>
            </p:txBody>
          </p:sp>
          <p:sp>
            <p:nvSpPr>
              <p:cNvPr id="23" name="TextBox 22"/>
              <p:cNvSpPr txBox="1"/>
              <p:nvPr/>
            </p:nvSpPr>
            <p:spPr>
              <a:xfrm>
                <a:off x="1752600" y="2667000"/>
                <a:ext cx="3200400" cy="369332"/>
              </a:xfrm>
              <a:prstGeom prst="rect">
                <a:avLst/>
              </a:prstGeom>
              <a:noFill/>
            </p:spPr>
            <p:txBody>
              <a:bodyPr wrap="square" rtlCol="0">
                <a:spAutoFit/>
              </a:bodyPr>
              <a:lstStyle/>
              <a:p>
                <a:r>
                  <a:rPr lang="en-US" b="1" dirty="0" smtClean="0"/>
                  <a:t>Leads to systematic working</a:t>
                </a:r>
                <a:endParaRPr lang="en-US" b="1" dirty="0"/>
              </a:p>
            </p:txBody>
          </p:sp>
          <p:sp>
            <p:nvSpPr>
              <p:cNvPr id="24" name="TextBox 23"/>
              <p:cNvSpPr txBox="1"/>
              <p:nvPr/>
            </p:nvSpPr>
            <p:spPr>
              <a:xfrm>
                <a:off x="1828800" y="3657600"/>
                <a:ext cx="3200400" cy="369332"/>
              </a:xfrm>
              <a:prstGeom prst="rect">
                <a:avLst/>
              </a:prstGeom>
              <a:noFill/>
            </p:spPr>
            <p:txBody>
              <a:bodyPr wrap="square" rtlCol="0">
                <a:spAutoFit/>
              </a:bodyPr>
              <a:lstStyle/>
              <a:p>
                <a:r>
                  <a:rPr lang="en-US" b="1" dirty="0" smtClean="0"/>
                  <a:t>Increases work efficiency</a:t>
                </a:r>
                <a:endParaRPr lang="en-US" b="1" dirty="0"/>
              </a:p>
            </p:txBody>
          </p:sp>
          <p:sp>
            <p:nvSpPr>
              <p:cNvPr id="25" name="TextBox 24"/>
              <p:cNvSpPr txBox="1"/>
              <p:nvPr/>
            </p:nvSpPr>
            <p:spPr>
              <a:xfrm>
                <a:off x="1828800" y="4724400"/>
                <a:ext cx="3200400" cy="369332"/>
              </a:xfrm>
              <a:prstGeom prst="rect">
                <a:avLst/>
              </a:prstGeom>
              <a:noFill/>
            </p:spPr>
            <p:txBody>
              <a:bodyPr wrap="square" rtlCol="0">
                <a:spAutoFit/>
              </a:bodyPr>
              <a:lstStyle/>
              <a:p>
                <a:r>
                  <a:rPr lang="en-US" b="1" dirty="0" smtClean="0"/>
                  <a:t>Facilitates control of </a:t>
                </a:r>
                <a:r>
                  <a:rPr lang="en-US" b="1" dirty="0" err="1" smtClean="0"/>
                  <a:t>commn</a:t>
                </a:r>
                <a:endParaRPr lang="en-US" b="1" dirty="0"/>
              </a:p>
            </p:txBody>
          </p:sp>
          <p:sp>
            <p:nvSpPr>
              <p:cNvPr id="26" name="TextBox 25"/>
              <p:cNvSpPr txBox="1"/>
              <p:nvPr/>
            </p:nvSpPr>
            <p:spPr>
              <a:xfrm>
                <a:off x="1905000" y="5715000"/>
                <a:ext cx="3200400" cy="369332"/>
              </a:xfrm>
              <a:prstGeom prst="rect">
                <a:avLst/>
              </a:prstGeom>
              <a:noFill/>
            </p:spPr>
            <p:txBody>
              <a:bodyPr wrap="square" rtlCol="0">
                <a:spAutoFit/>
              </a:bodyPr>
              <a:lstStyle/>
              <a:p>
                <a:r>
                  <a:rPr lang="en-US" b="1" dirty="0" smtClean="0"/>
                  <a:t>Ensure smooth </a:t>
                </a:r>
                <a:r>
                  <a:rPr lang="en-US" b="1" dirty="0" err="1" smtClean="0"/>
                  <a:t>commn</a:t>
                </a:r>
                <a:endParaRPr lang="en-US" b="1" dirty="0"/>
              </a:p>
            </p:txBody>
          </p:sp>
        </p:gr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fontScale="90000"/>
          </a:bodyPr>
          <a:lstStyle/>
          <a:p>
            <a:r>
              <a:rPr lang="en-US" dirty="0" err="1" smtClean="0"/>
              <a:t>Fayol’s</a:t>
            </a:r>
            <a:r>
              <a:rPr lang="en-US" dirty="0" smtClean="0"/>
              <a:t> 14 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fontScale="92500" lnSpcReduction="20000"/>
          </a:bodyPr>
          <a:lstStyle/>
          <a:p>
            <a:pPr marL="514350" indent="-514350" algn="l" fontAlgn="base"/>
            <a:r>
              <a:rPr lang="en-US" b="1" dirty="0" smtClean="0">
                <a:solidFill>
                  <a:srgbClr val="FF0000"/>
                </a:solidFill>
              </a:rPr>
              <a:t>10. Order: </a:t>
            </a:r>
          </a:p>
          <a:p>
            <a:pPr marL="514350" indent="-514350" algn="l" fontAlgn="base">
              <a:buFont typeface="Wingdings" pitchFamily="2" charset="2"/>
              <a:buChar char="Ø"/>
            </a:pPr>
            <a:r>
              <a:rPr lang="en-US" b="1" dirty="0" smtClean="0">
                <a:solidFill>
                  <a:schemeClr val="tx1"/>
                </a:solidFill>
              </a:rPr>
              <a:t>The principle of order facilitates smooth working of an org. by ensuring easy and timely location of people and things whenever required.</a:t>
            </a:r>
          </a:p>
          <a:p>
            <a:pPr marL="514350" indent="-514350" algn="l" fontAlgn="base">
              <a:buFont typeface="Wingdings" pitchFamily="2" charset="2"/>
              <a:buChar char="Ø"/>
            </a:pPr>
            <a:r>
              <a:rPr lang="en-US" b="1" dirty="0" smtClean="0">
                <a:solidFill>
                  <a:schemeClr val="tx1"/>
                </a:solidFill>
              </a:rPr>
              <a:t>According to </a:t>
            </a:r>
            <a:r>
              <a:rPr lang="en-US" b="1" dirty="0" err="1" smtClean="0">
                <a:solidFill>
                  <a:schemeClr val="tx1"/>
                </a:solidFill>
              </a:rPr>
              <a:t>Fayol</a:t>
            </a:r>
            <a:r>
              <a:rPr lang="en-US" b="1" dirty="0" smtClean="0">
                <a:solidFill>
                  <a:schemeClr val="tx1"/>
                </a:solidFill>
              </a:rPr>
              <a:t>, “The practice of a place for everything and everything in its place should be followed within every org.” Material order and Social Order.</a:t>
            </a:r>
          </a:p>
          <a:p>
            <a:pPr marL="514350" indent="-514350" algn="l" fontAlgn="base">
              <a:buFont typeface="Wingdings" pitchFamily="2" charset="2"/>
              <a:buChar char="Ø"/>
            </a:pPr>
            <a:r>
              <a:rPr lang="en-US" b="1" dirty="0" smtClean="0">
                <a:solidFill>
                  <a:schemeClr val="tx1"/>
                </a:solidFill>
              </a:rPr>
              <a:t>For </a:t>
            </a:r>
            <a:r>
              <a:rPr lang="en-US" b="1" dirty="0" err="1" smtClean="0">
                <a:solidFill>
                  <a:schemeClr val="tx1"/>
                </a:solidFill>
              </a:rPr>
              <a:t>eg</a:t>
            </a:r>
            <a:r>
              <a:rPr lang="en-US" b="1" dirty="0" smtClean="0">
                <a:solidFill>
                  <a:schemeClr val="tx1"/>
                </a:solidFill>
              </a:rPr>
              <a:t>, in a school there is place for books in library, sports equipments in sports room, staffs in staff room etc.  </a:t>
            </a:r>
          </a:p>
          <a:p>
            <a:pPr marL="514350" indent="-514350" algn="l" fontAlgn="base"/>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fontScale="90000"/>
          </a:bodyPr>
          <a:lstStyle/>
          <a:p>
            <a:r>
              <a:rPr lang="en-US" dirty="0" err="1" smtClean="0"/>
              <a:t>Fayol’s</a:t>
            </a:r>
            <a:r>
              <a:rPr lang="en-US" dirty="0" smtClean="0"/>
              <a:t> 14 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marL="514350" indent="-514350" algn="l" fontAlgn="base">
              <a:buFont typeface="Wingdings" pitchFamily="2" charset="2"/>
              <a:buChar char="v"/>
            </a:pPr>
            <a:r>
              <a:rPr lang="en-US" b="1" dirty="0" smtClean="0">
                <a:solidFill>
                  <a:srgbClr val="FF0000"/>
                </a:solidFill>
              </a:rPr>
              <a:t>Order: </a:t>
            </a:r>
          </a:p>
          <a:p>
            <a:pPr marL="514350" indent="-514350" algn="l" fontAlgn="base"/>
            <a:r>
              <a:rPr lang="en-US" dirty="0" smtClean="0"/>
              <a:t/>
            </a:r>
            <a:br>
              <a:rPr lang="en-US" dirty="0" smtClean="0"/>
            </a:br>
            <a:endParaRPr lang="en-US" b="1" dirty="0">
              <a:solidFill>
                <a:schemeClr val="tx1"/>
              </a:solidFill>
            </a:endParaRPr>
          </a:p>
        </p:txBody>
      </p:sp>
      <p:grpSp>
        <p:nvGrpSpPr>
          <p:cNvPr id="4" name="Group 17"/>
          <p:cNvGrpSpPr/>
          <p:nvPr/>
        </p:nvGrpSpPr>
        <p:grpSpPr>
          <a:xfrm>
            <a:off x="4343400" y="1981200"/>
            <a:ext cx="4343400" cy="4331732"/>
            <a:chOff x="762000" y="1752600"/>
            <a:chExt cx="4343400" cy="4331732"/>
          </a:xfrm>
        </p:grpSpPr>
        <p:grpSp>
          <p:nvGrpSpPr>
            <p:cNvPr id="6" name="Group 15"/>
            <p:cNvGrpSpPr/>
            <p:nvPr/>
          </p:nvGrpSpPr>
          <p:grpSpPr>
            <a:xfrm>
              <a:off x="990600" y="1981200"/>
              <a:ext cx="838200" cy="3963988"/>
              <a:chOff x="990600" y="1981200"/>
              <a:chExt cx="838200" cy="3963988"/>
            </a:xfrm>
          </p:grpSpPr>
          <p:cxnSp>
            <p:nvCxnSpPr>
              <p:cNvPr id="5" name="Straight Connector 4"/>
              <p:cNvCxnSpPr/>
              <p:nvPr/>
            </p:nvCxnSpPr>
            <p:spPr>
              <a:xfrm rot="16200000" flipH="1">
                <a:off x="-952500" y="3924300"/>
                <a:ext cx="396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990600" y="28194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990600" y="38100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990600" y="48768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066800" y="59436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6" name="Group 16"/>
            <p:cNvGrpSpPr/>
            <p:nvPr/>
          </p:nvGrpSpPr>
          <p:grpSpPr>
            <a:xfrm>
              <a:off x="762000" y="1752600"/>
              <a:ext cx="4343400" cy="4331732"/>
              <a:chOff x="762000" y="1752600"/>
              <a:chExt cx="4343400" cy="4331732"/>
            </a:xfrm>
          </p:grpSpPr>
          <p:sp>
            <p:nvSpPr>
              <p:cNvPr id="11" name="TextBox 10"/>
              <p:cNvSpPr txBox="1"/>
              <p:nvPr/>
            </p:nvSpPr>
            <p:spPr>
              <a:xfrm>
                <a:off x="762000" y="1752600"/>
                <a:ext cx="3200400" cy="369332"/>
              </a:xfrm>
              <a:prstGeom prst="rect">
                <a:avLst/>
              </a:prstGeom>
              <a:noFill/>
            </p:spPr>
            <p:txBody>
              <a:bodyPr wrap="square" rtlCol="0">
                <a:spAutoFit/>
              </a:bodyPr>
              <a:lstStyle/>
              <a:p>
                <a:r>
                  <a:rPr lang="en-US" b="1" dirty="0" smtClean="0"/>
                  <a:t>Negative Effects of violation</a:t>
                </a:r>
                <a:endParaRPr lang="en-US" b="1" dirty="0"/>
              </a:p>
            </p:txBody>
          </p:sp>
          <p:sp>
            <p:nvSpPr>
              <p:cNvPr id="12" name="TextBox 11"/>
              <p:cNvSpPr txBox="1"/>
              <p:nvPr/>
            </p:nvSpPr>
            <p:spPr>
              <a:xfrm>
                <a:off x="1752600" y="2667000"/>
                <a:ext cx="3200400" cy="646331"/>
              </a:xfrm>
              <a:prstGeom prst="rect">
                <a:avLst/>
              </a:prstGeom>
              <a:noFill/>
            </p:spPr>
            <p:txBody>
              <a:bodyPr wrap="square" rtlCol="0">
                <a:spAutoFit/>
              </a:bodyPr>
              <a:lstStyle/>
              <a:p>
                <a:r>
                  <a:rPr lang="en-US" b="1" dirty="0" smtClean="0"/>
                  <a:t>Adverse effect on work efficiency</a:t>
                </a:r>
                <a:endParaRPr lang="en-US" b="1" dirty="0"/>
              </a:p>
            </p:txBody>
          </p:sp>
          <p:sp>
            <p:nvSpPr>
              <p:cNvPr id="13" name="TextBox 12"/>
              <p:cNvSpPr txBox="1"/>
              <p:nvPr/>
            </p:nvSpPr>
            <p:spPr>
              <a:xfrm>
                <a:off x="1828800" y="3657600"/>
                <a:ext cx="3200400" cy="369332"/>
              </a:xfrm>
              <a:prstGeom prst="rect">
                <a:avLst/>
              </a:prstGeom>
              <a:noFill/>
            </p:spPr>
            <p:txBody>
              <a:bodyPr wrap="square" rtlCol="0">
                <a:spAutoFit/>
              </a:bodyPr>
              <a:lstStyle/>
              <a:p>
                <a:r>
                  <a:rPr lang="en-US" b="1" dirty="0" smtClean="0"/>
                  <a:t>Non-achievement of goals</a:t>
                </a:r>
                <a:endParaRPr lang="en-US" b="1" dirty="0"/>
              </a:p>
            </p:txBody>
          </p:sp>
          <p:sp>
            <p:nvSpPr>
              <p:cNvPr id="14" name="TextBox 13"/>
              <p:cNvSpPr txBox="1"/>
              <p:nvPr/>
            </p:nvSpPr>
            <p:spPr>
              <a:xfrm>
                <a:off x="1828800" y="4724400"/>
                <a:ext cx="3200400" cy="646331"/>
              </a:xfrm>
              <a:prstGeom prst="rect">
                <a:avLst/>
              </a:prstGeom>
              <a:noFill/>
            </p:spPr>
            <p:txBody>
              <a:bodyPr wrap="square" rtlCol="0">
                <a:spAutoFit/>
              </a:bodyPr>
              <a:lstStyle/>
              <a:p>
                <a:r>
                  <a:rPr lang="en-US" b="1" dirty="0" smtClean="0"/>
                  <a:t>Leads to wastage of time and resources</a:t>
                </a:r>
                <a:endParaRPr lang="en-US" b="1" dirty="0"/>
              </a:p>
            </p:txBody>
          </p:sp>
          <p:sp>
            <p:nvSpPr>
              <p:cNvPr id="15" name="TextBox 14"/>
              <p:cNvSpPr txBox="1"/>
              <p:nvPr/>
            </p:nvSpPr>
            <p:spPr>
              <a:xfrm>
                <a:off x="1905000" y="5715000"/>
                <a:ext cx="3200400" cy="369332"/>
              </a:xfrm>
              <a:prstGeom prst="rect">
                <a:avLst/>
              </a:prstGeom>
              <a:noFill/>
            </p:spPr>
            <p:txBody>
              <a:bodyPr wrap="square" rtlCol="0">
                <a:spAutoFit/>
              </a:bodyPr>
              <a:lstStyle/>
              <a:p>
                <a:r>
                  <a:rPr lang="en-US" b="1" dirty="0" smtClean="0"/>
                  <a:t>Chaos and confusions</a:t>
                </a:r>
                <a:endParaRPr lang="en-US" b="1" dirty="0"/>
              </a:p>
            </p:txBody>
          </p:sp>
        </p:grpSp>
      </p:grpSp>
      <p:grpSp>
        <p:nvGrpSpPr>
          <p:cNvPr id="17" name="Group 18"/>
          <p:cNvGrpSpPr/>
          <p:nvPr/>
        </p:nvGrpSpPr>
        <p:grpSpPr>
          <a:xfrm>
            <a:off x="228600" y="1905000"/>
            <a:ext cx="4343400" cy="4608731"/>
            <a:chOff x="762000" y="1752600"/>
            <a:chExt cx="4343400" cy="4608731"/>
          </a:xfrm>
        </p:grpSpPr>
        <p:grpSp>
          <p:nvGrpSpPr>
            <p:cNvPr id="18" name="Group 15"/>
            <p:cNvGrpSpPr/>
            <p:nvPr/>
          </p:nvGrpSpPr>
          <p:grpSpPr>
            <a:xfrm>
              <a:off x="990600" y="1981200"/>
              <a:ext cx="838200" cy="3963988"/>
              <a:chOff x="990600" y="1981200"/>
              <a:chExt cx="838200" cy="3963988"/>
            </a:xfrm>
          </p:grpSpPr>
          <p:cxnSp>
            <p:nvCxnSpPr>
              <p:cNvPr id="27" name="Straight Connector 26"/>
              <p:cNvCxnSpPr/>
              <p:nvPr/>
            </p:nvCxnSpPr>
            <p:spPr>
              <a:xfrm rot="16200000" flipH="1">
                <a:off x="-952500" y="3924300"/>
                <a:ext cx="396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990600" y="28194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990600" y="38100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990600" y="48768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1066800" y="59436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9" name="Group 16"/>
            <p:cNvGrpSpPr/>
            <p:nvPr/>
          </p:nvGrpSpPr>
          <p:grpSpPr>
            <a:xfrm>
              <a:off x="762000" y="1752600"/>
              <a:ext cx="4343400" cy="4608731"/>
              <a:chOff x="762000" y="1752600"/>
              <a:chExt cx="4343400" cy="4608731"/>
            </a:xfrm>
          </p:grpSpPr>
          <p:sp>
            <p:nvSpPr>
              <p:cNvPr id="22" name="TextBox 21"/>
              <p:cNvSpPr txBox="1"/>
              <p:nvPr/>
            </p:nvSpPr>
            <p:spPr>
              <a:xfrm>
                <a:off x="762000" y="1752600"/>
                <a:ext cx="3200400" cy="369332"/>
              </a:xfrm>
              <a:prstGeom prst="rect">
                <a:avLst/>
              </a:prstGeom>
              <a:noFill/>
            </p:spPr>
            <p:txBody>
              <a:bodyPr wrap="square" rtlCol="0">
                <a:spAutoFit/>
              </a:bodyPr>
              <a:lstStyle/>
              <a:p>
                <a:r>
                  <a:rPr lang="en-US" b="1" dirty="0" smtClean="0"/>
                  <a:t>Positive Effects of application</a:t>
                </a:r>
                <a:endParaRPr lang="en-US" b="1" dirty="0"/>
              </a:p>
            </p:txBody>
          </p:sp>
          <p:sp>
            <p:nvSpPr>
              <p:cNvPr id="23" name="TextBox 22"/>
              <p:cNvSpPr txBox="1"/>
              <p:nvPr/>
            </p:nvSpPr>
            <p:spPr>
              <a:xfrm>
                <a:off x="1752600" y="2667000"/>
                <a:ext cx="3200400" cy="369332"/>
              </a:xfrm>
              <a:prstGeom prst="rect">
                <a:avLst/>
              </a:prstGeom>
              <a:noFill/>
            </p:spPr>
            <p:txBody>
              <a:bodyPr wrap="square" rtlCol="0">
                <a:spAutoFit/>
              </a:bodyPr>
              <a:lstStyle/>
              <a:p>
                <a:r>
                  <a:rPr lang="en-US" b="1" dirty="0" smtClean="0"/>
                  <a:t>Leads to systematic working</a:t>
                </a:r>
                <a:endParaRPr lang="en-US" b="1" dirty="0"/>
              </a:p>
            </p:txBody>
          </p:sp>
          <p:sp>
            <p:nvSpPr>
              <p:cNvPr id="24" name="TextBox 23"/>
              <p:cNvSpPr txBox="1"/>
              <p:nvPr/>
            </p:nvSpPr>
            <p:spPr>
              <a:xfrm>
                <a:off x="1828800" y="3657600"/>
                <a:ext cx="3200400" cy="369332"/>
              </a:xfrm>
              <a:prstGeom prst="rect">
                <a:avLst/>
              </a:prstGeom>
              <a:noFill/>
            </p:spPr>
            <p:txBody>
              <a:bodyPr wrap="square" rtlCol="0">
                <a:spAutoFit/>
              </a:bodyPr>
              <a:lstStyle/>
              <a:p>
                <a:r>
                  <a:rPr lang="en-US" b="1" dirty="0" smtClean="0"/>
                  <a:t>Increases work efficiency</a:t>
                </a:r>
                <a:endParaRPr lang="en-US" b="1" dirty="0"/>
              </a:p>
            </p:txBody>
          </p:sp>
          <p:sp>
            <p:nvSpPr>
              <p:cNvPr id="25" name="TextBox 24"/>
              <p:cNvSpPr txBox="1"/>
              <p:nvPr/>
            </p:nvSpPr>
            <p:spPr>
              <a:xfrm>
                <a:off x="1828800" y="4724400"/>
                <a:ext cx="3200400" cy="369332"/>
              </a:xfrm>
              <a:prstGeom prst="rect">
                <a:avLst/>
              </a:prstGeom>
              <a:noFill/>
            </p:spPr>
            <p:txBody>
              <a:bodyPr wrap="square" rtlCol="0">
                <a:spAutoFit/>
              </a:bodyPr>
              <a:lstStyle/>
              <a:p>
                <a:r>
                  <a:rPr lang="en-US" b="1" dirty="0" smtClean="0"/>
                  <a:t>Facilitates coordination</a:t>
                </a:r>
                <a:endParaRPr lang="en-US" b="1" dirty="0"/>
              </a:p>
            </p:txBody>
          </p:sp>
          <p:sp>
            <p:nvSpPr>
              <p:cNvPr id="26" name="TextBox 25"/>
              <p:cNvSpPr txBox="1"/>
              <p:nvPr/>
            </p:nvSpPr>
            <p:spPr>
              <a:xfrm>
                <a:off x="1905000" y="5715000"/>
                <a:ext cx="3200400" cy="646331"/>
              </a:xfrm>
              <a:prstGeom prst="rect">
                <a:avLst/>
              </a:prstGeom>
              <a:noFill/>
            </p:spPr>
            <p:txBody>
              <a:bodyPr wrap="square" rtlCol="0">
                <a:spAutoFit/>
              </a:bodyPr>
              <a:lstStyle/>
              <a:p>
                <a:r>
                  <a:rPr lang="en-US" b="1" dirty="0" smtClean="0"/>
                  <a:t>Leads to optimum </a:t>
                </a:r>
                <a:r>
                  <a:rPr lang="en-US" b="1" dirty="0" err="1" smtClean="0"/>
                  <a:t>utilisation</a:t>
                </a:r>
                <a:r>
                  <a:rPr lang="en-US" b="1" dirty="0" smtClean="0"/>
                  <a:t> of resources</a:t>
                </a:r>
                <a:endParaRPr lang="en-US" b="1" dirty="0"/>
              </a:p>
            </p:txBody>
          </p:sp>
        </p:gr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fontScale="90000"/>
          </a:bodyPr>
          <a:lstStyle/>
          <a:p>
            <a:r>
              <a:rPr lang="en-US" dirty="0" err="1" smtClean="0"/>
              <a:t>Fayol’s</a:t>
            </a:r>
            <a:r>
              <a:rPr lang="en-US" dirty="0" smtClean="0"/>
              <a:t> 14 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fontScale="85000" lnSpcReduction="20000"/>
          </a:bodyPr>
          <a:lstStyle/>
          <a:p>
            <a:pPr marL="514350" indent="-514350" algn="l" fontAlgn="base"/>
            <a:r>
              <a:rPr lang="en-US" b="1" dirty="0" smtClean="0">
                <a:solidFill>
                  <a:srgbClr val="FF0000"/>
                </a:solidFill>
              </a:rPr>
              <a:t>11. Equity: </a:t>
            </a:r>
          </a:p>
          <a:p>
            <a:pPr marL="514350" indent="-514350" algn="l" fontAlgn="base">
              <a:buFont typeface="Wingdings" pitchFamily="2" charset="2"/>
              <a:buChar char="Ø"/>
            </a:pPr>
            <a:r>
              <a:rPr lang="en-US" b="1" dirty="0" smtClean="0">
                <a:solidFill>
                  <a:schemeClr val="tx1"/>
                </a:solidFill>
              </a:rPr>
              <a:t>This principle urges the </a:t>
            </a:r>
            <a:r>
              <a:rPr lang="en-US" b="1" dirty="0" err="1" smtClean="0">
                <a:solidFill>
                  <a:schemeClr val="tx1"/>
                </a:solidFill>
              </a:rPr>
              <a:t>mngrs</a:t>
            </a:r>
            <a:r>
              <a:rPr lang="en-US" b="1" dirty="0" smtClean="0">
                <a:solidFill>
                  <a:schemeClr val="tx1"/>
                </a:solidFill>
              </a:rPr>
              <a:t> to </a:t>
            </a:r>
            <a:r>
              <a:rPr lang="en-US" b="1" dirty="0" err="1" smtClean="0">
                <a:solidFill>
                  <a:schemeClr val="tx1"/>
                </a:solidFill>
              </a:rPr>
              <a:t>praactice</a:t>
            </a:r>
            <a:r>
              <a:rPr lang="en-US" b="1" dirty="0" smtClean="0">
                <a:solidFill>
                  <a:schemeClr val="tx1"/>
                </a:solidFill>
              </a:rPr>
              <a:t> kindliness and justice in their </a:t>
            </a:r>
            <a:r>
              <a:rPr lang="en-US" b="1" dirty="0" err="1" smtClean="0">
                <a:solidFill>
                  <a:schemeClr val="tx1"/>
                </a:solidFill>
              </a:rPr>
              <a:t>behaviour</a:t>
            </a:r>
            <a:r>
              <a:rPr lang="en-US" b="1" dirty="0" smtClean="0">
                <a:solidFill>
                  <a:schemeClr val="tx1"/>
                </a:solidFill>
              </a:rPr>
              <a:t> towards their workers.</a:t>
            </a:r>
          </a:p>
          <a:p>
            <a:pPr marL="514350" indent="-514350" algn="l" fontAlgn="base">
              <a:buFont typeface="Wingdings" pitchFamily="2" charset="2"/>
              <a:buChar char="Ø"/>
            </a:pPr>
            <a:r>
              <a:rPr lang="en-US" b="1" dirty="0" smtClean="0">
                <a:solidFill>
                  <a:schemeClr val="tx1"/>
                </a:solidFill>
              </a:rPr>
              <a:t>According to </a:t>
            </a:r>
            <a:r>
              <a:rPr lang="en-US" b="1" dirty="0" err="1" smtClean="0">
                <a:solidFill>
                  <a:schemeClr val="tx1"/>
                </a:solidFill>
              </a:rPr>
              <a:t>Fayol</a:t>
            </a:r>
            <a:r>
              <a:rPr lang="en-US" b="1" dirty="0" smtClean="0">
                <a:solidFill>
                  <a:schemeClr val="tx1"/>
                </a:solidFill>
              </a:rPr>
              <a:t>, “Good sense and experience are needed to ensure fairness to all employees who should be treated as fairly as possible.”</a:t>
            </a:r>
          </a:p>
          <a:p>
            <a:pPr marL="514350" indent="-514350" algn="l" fontAlgn="base">
              <a:buFont typeface="Wingdings" pitchFamily="2" charset="2"/>
              <a:buChar char="Ø"/>
            </a:pPr>
            <a:r>
              <a:rPr lang="en-US" b="1" dirty="0" smtClean="0">
                <a:solidFill>
                  <a:schemeClr val="tx1"/>
                </a:solidFill>
              </a:rPr>
              <a:t>For </a:t>
            </a:r>
            <a:r>
              <a:rPr lang="en-US" b="1" dirty="0" err="1" smtClean="0">
                <a:solidFill>
                  <a:schemeClr val="tx1"/>
                </a:solidFill>
              </a:rPr>
              <a:t>eg</a:t>
            </a:r>
            <a:r>
              <a:rPr lang="en-US" b="1" dirty="0" smtClean="0">
                <a:solidFill>
                  <a:schemeClr val="tx1"/>
                </a:solidFill>
              </a:rPr>
              <a:t>, </a:t>
            </a:r>
            <a:r>
              <a:rPr lang="en-US" b="1" dirty="0" err="1" smtClean="0">
                <a:solidFill>
                  <a:schemeClr val="tx1"/>
                </a:solidFill>
              </a:rPr>
              <a:t>Manas</a:t>
            </a:r>
            <a:r>
              <a:rPr lang="en-US" b="1" dirty="0" smtClean="0">
                <a:solidFill>
                  <a:schemeClr val="tx1"/>
                </a:solidFill>
              </a:rPr>
              <a:t> works as a Project </a:t>
            </a:r>
            <a:r>
              <a:rPr lang="en-US" b="1" dirty="0" err="1" smtClean="0">
                <a:solidFill>
                  <a:schemeClr val="tx1"/>
                </a:solidFill>
              </a:rPr>
              <a:t>Mngr</a:t>
            </a:r>
            <a:r>
              <a:rPr lang="en-US" b="1" dirty="0" smtClean="0">
                <a:solidFill>
                  <a:schemeClr val="tx1"/>
                </a:solidFill>
              </a:rPr>
              <a:t> in an IT co. His team comprises of 8 people, belonging to diff nationalities. While dealing with his team members, he ensures that he never discriminate among them on the basis of nationality, gender etc. This has created a good work environment.  </a:t>
            </a:r>
          </a:p>
          <a:p>
            <a:pPr marL="514350" indent="-514350" algn="l" fontAlgn="base"/>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fontScale="90000"/>
          </a:bodyPr>
          <a:lstStyle/>
          <a:p>
            <a:r>
              <a:rPr lang="en-US" dirty="0" err="1" smtClean="0"/>
              <a:t>Fayol’s</a:t>
            </a:r>
            <a:r>
              <a:rPr lang="en-US" dirty="0" smtClean="0"/>
              <a:t> 14 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marL="514350" indent="-514350" algn="l" fontAlgn="base">
              <a:buFont typeface="Wingdings" pitchFamily="2" charset="2"/>
              <a:buChar char="v"/>
            </a:pPr>
            <a:r>
              <a:rPr lang="en-US" b="1" smtClean="0">
                <a:solidFill>
                  <a:srgbClr val="FF0000"/>
                </a:solidFill>
              </a:rPr>
              <a:t>Equity</a:t>
            </a:r>
            <a:r>
              <a:rPr lang="en-US" b="1" dirty="0" smtClean="0">
                <a:solidFill>
                  <a:srgbClr val="FF0000"/>
                </a:solidFill>
              </a:rPr>
              <a:t>: </a:t>
            </a:r>
          </a:p>
          <a:p>
            <a:pPr marL="514350" indent="-514350" algn="l" fontAlgn="base"/>
            <a:r>
              <a:rPr lang="en-US" dirty="0" smtClean="0"/>
              <a:t/>
            </a:r>
            <a:br>
              <a:rPr lang="en-US" dirty="0" smtClean="0"/>
            </a:br>
            <a:endParaRPr lang="en-US" b="1" dirty="0">
              <a:solidFill>
                <a:schemeClr val="tx1"/>
              </a:solidFill>
            </a:endParaRPr>
          </a:p>
        </p:txBody>
      </p:sp>
      <p:grpSp>
        <p:nvGrpSpPr>
          <p:cNvPr id="4" name="Group 17"/>
          <p:cNvGrpSpPr/>
          <p:nvPr/>
        </p:nvGrpSpPr>
        <p:grpSpPr>
          <a:xfrm>
            <a:off x="4343400" y="1981200"/>
            <a:ext cx="4343400" cy="4331732"/>
            <a:chOff x="762000" y="1752600"/>
            <a:chExt cx="4343400" cy="4331732"/>
          </a:xfrm>
        </p:grpSpPr>
        <p:grpSp>
          <p:nvGrpSpPr>
            <p:cNvPr id="6" name="Group 15"/>
            <p:cNvGrpSpPr/>
            <p:nvPr/>
          </p:nvGrpSpPr>
          <p:grpSpPr>
            <a:xfrm>
              <a:off x="990600" y="1981200"/>
              <a:ext cx="838200" cy="3963988"/>
              <a:chOff x="990600" y="1981200"/>
              <a:chExt cx="838200" cy="3963988"/>
            </a:xfrm>
          </p:grpSpPr>
          <p:cxnSp>
            <p:nvCxnSpPr>
              <p:cNvPr id="5" name="Straight Connector 4"/>
              <p:cNvCxnSpPr/>
              <p:nvPr/>
            </p:nvCxnSpPr>
            <p:spPr>
              <a:xfrm rot="16200000" flipH="1">
                <a:off x="-952500" y="3924300"/>
                <a:ext cx="396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990600" y="28194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990600" y="38100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990600" y="48768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066800" y="59436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6" name="Group 16"/>
            <p:cNvGrpSpPr/>
            <p:nvPr/>
          </p:nvGrpSpPr>
          <p:grpSpPr>
            <a:xfrm>
              <a:off x="762000" y="1752600"/>
              <a:ext cx="4343400" cy="4331732"/>
              <a:chOff x="762000" y="1752600"/>
              <a:chExt cx="4343400" cy="4331732"/>
            </a:xfrm>
          </p:grpSpPr>
          <p:sp>
            <p:nvSpPr>
              <p:cNvPr id="11" name="TextBox 10"/>
              <p:cNvSpPr txBox="1"/>
              <p:nvPr/>
            </p:nvSpPr>
            <p:spPr>
              <a:xfrm>
                <a:off x="762000" y="1752600"/>
                <a:ext cx="3200400" cy="369332"/>
              </a:xfrm>
              <a:prstGeom prst="rect">
                <a:avLst/>
              </a:prstGeom>
              <a:noFill/>
            </p:spPr>
            <p:txBody>
              <a:bodyPr wrap="square" rtlCol="0">
                <a:spAutoFit/>
              </a:bodyPr>
              <a:lstStyle/>
              <a:p>
                <a:r>
                  <a:rPr lang="en-US" b="1" dirty="0" smtClean="0"/>
                  <a:t>Negative Effects of violation</a:t>
                </a:r>
                <a:endParaRPr lang="en-US" b="1" dirty="0"/>
              </a:p>
            </p:txBody>
          </p:sp>
          <p:sp>
            <p:nvSpPr>
              <p:cNvPr id="12" name="TextBox 11"/>
              <p:cNvSpPr txBox="1"/>
              <p:nvPr/>
            </p:nvSpPr>
            <p:spPr>
              <a:xfrm>
                <a:off x="1752600" y="2667000"/>
                <a:ext cx="3200400" cy="646331"/>
              </a:xfrm>
              <a:prstGeom prst="rect">
                <a:avLst/>
              </a:prstGeom>
              <a:noFill/>
            </p:spPr>
            <p:txBody>
              <a:bodyPr wrap="square" rtlCol="0">
                <a:spAutoFit/>
              </a:bodyPr>
              <a:lstStyle/>
              <a:p>
                <a:r>
                  <a:rPr lang="en-US" b="1" dirty="0" smtClean="0"/>
                  <a:t>Bitter relationship bet </a:t>
                </a:r>
                <a:r>
                  <a:rPr lang="en-US" b="1" dirty="0" err="1" smtClean="0"/>
                  <a:t>mngr</a:t>
                </a:r>
                <a:r>
                  <a:rPr lang="en-US" b="1" dirty="0" smtClean="0"/>
                  <a:t> and workers</a:t>
                </a:r>
                <a:endParaRPr lang="en-US" b="1" dirty="0"/>
              </a:p>
            </p:txBody>
          </p:sp>
          <p:sp>
            <p:nvSpPr>
              <p:cNvPr id="13" name="TextBox 12"/>
              <p:cNvSpPr txBox="1"/>
              <p:nvPr/>
            </p:nvSpPr>
            <p:spPr>
              <a:xfrm>
                <a:off x="1828800" y="3657600"/>
                <a:ext cx="3200400" cy="369332"/>
              </a:xfrm>
              <a:prstGeom prst="rect">
                <a:avLst/>
              </a:prstGeom>
              <a:noFill/>
            </p:spPr>
            <p:txBody>
              <a:bodyPr wrap="square" rtlCol="0">
                <a:spAutoFit/>
              </a:bodyPr>
              <a:lstStyle/>
              <a:p>
                <a:r>
                  <a:rPr lang="en-US" b="1" dirty="0" smtClean="0"/>
                  <a:t>Non-achievement of goals</a:t>
                </a:r>
                <a:endParaRPr lang="en-US" b="1" dirty="0"/>
              </a:p>
            </p:txBody>
          </p:sp>
          <p:sp>
            <p:nvSpPr>
              <p:cNvPr id="14" name="TextBox 13"/>
              <p:cNvSpPr txBox="1"/>
              <p:nvPr/>
            </p:nvSpPr>
            <p:spPr>
              <a:xfrm>
                <a:off x="1828800" y="4724400"/>
                <a:ext cx="3200400" cy="369332"/>
              </a:xfrm>
              <a:prstGeom prst="rect">
                <a:avLst/>
              </a:prstGeom>
              <a:noFill/>
            </p:spPr>
            <p:txBody>
              <a:bodyPr wrap="square" rtlCol="0">
                <a:spAutoFit/>
              </a:bodyPr>
              <a:lstStyle/>
              <a:p>
                <a:r>
                  <a:rPr lang="en-US" b="1" dirty="0" smtClean="0"/>
                  <a:t>High </a:t>
                </a:r>
                <a:r>
                  <a:rPr lang="en-US" b="1" dirty="0" err="1" smtClean="0"/>
                  <a:t>labour</a:t>
                </a:r>
                <a:r>
                  <a:rPr lang="en-US" b="1" dirty="0" smtClean="0"/>
                  <a:t> turnover</a:t>
                </a:r>
                <a:endParaRPr lang="en-US" b="1" dirty="0"/>
              </a:p>
            </p:txBody>
          </p:sp>
          <p:sp>
            <p:nvSpPr>
              <p:cNvPr id="15" name="TextBox 14"/>
              <p:cNvSpPr txBox="1"/>
              <p:nvPr/>
            </p:nvSpPr>
            <p:spPr>
              <a:xfrm>
                <a:off x="1905000" y="5715000"/>
                <a:ext cx="3200400" cy="369332"/>
              </a:xfrm>
              <a:prstGeom prst="rect">
                <a:avLst/>
              </a:prstGeom>
              <a:noFill/>
            </p:spPr>
            <p:txBody>
              <a:bodyPr wrap="square" rtlCol="0">
                <a:spAutoFit/>
              </a:bodyPr>
              <a:lstStyle/>
              <a:p>
                <a:r>
                  <a:rPr lang="en-US" b="1" dirty="0" smtClean="0"/>
                  <a:t>Creates conflicts</a:t>
                </a:r>
                <a:endParaRPr lang="en-US" b="1" dirty="0"/>
              </a:p>
            </p:txBody>
          </p:sp>
        </p:grpSp>
      </p:grpSp>
      <p:grpSp>
        <p:nvGrpSpPr>
          <p:cNvPr id="17" name="Group 18"/>
          <p:cNvGrpSpPr/>
          <p:nvPr/>
        </p:nvGrpSpPr>
        <p:grpSpPr>
          <a:xfrm>
            <a:off x="228600" y="1905000"/>
            <a:ext cx="4343400" cy="4608731"/>
            <a:chOff x="762000" y="1752600"/>
            <a:chExt cx="4343400" cy="4608731"/>
          </a:xfrm>
        </p:grpSpPr>
        <p:grpSp>
          <p:nvGrpSpPr>
            <p:cNvPr id="18" name="Group 15"/>
            <p:cNvGrpSpPr/>
            <p:nvPr/>
          </p:nvGrpSpPr>
          <p:grpSpPr>
            <a:xfrm>
              <a:off x="990600" y="1981200"/>
              <a:ext cx="838200" cy="3963988"/>
              <a:chOff x="990600" y="1981200"/>
              <a:chExt cx="838200" cy="3963988"/>
            </a:xfrm>
          </p:grpSpPr>
          <p:cxnSp>
            <p:nvCxnSpPr>
              <p:cNvPr id="27" name="Straight Connector 26"/>
              <p:cNvCxnSpPr/>
              <p:nvPr/>
            </p:nvCxnSpPr>
            <p:spPr>
              <a:xfrm rot="16200000" flipH="1">
                <a:off x="-952500" y="3924300"/>
                <a:ext cx="396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990600" y="28194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990600" y="38100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990600" y="48768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1066800" y="59436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9" name="Group 16"/>
            <p:cNvGrpSpPr/>
            <p:nvPr/>
          </p:nvGrpSpPr>
          <p:grpSpPr>
            <a:xfrm>
              <a:off x="762000" y="1752600"/>
              <a:ext cx="4343400" cy="4608731"/>
              <a:chOff x="762000" y="1752600"/>
              <a:chExt cx="4343400" cy="4608731"/>
            </a:xfrm>
          </p:grpSpPr>
          <p:sp>
            <p:nvSpPr>
              <p:cNvPr id="22" name="TextBox 21"/>
              <p:cNvSpPr txBox="1"/>
              <p:nvPr/>
            </p:nvSpPr>
            <p:spPr>
              <a:xfrm>
                <a:off x="762000" y="1752600"/>
                <a:ext cx="3200400" cy="369332"/>
              </a:xfrm>
              <a:prstGeom prst="rect">
                <a:avLst/>
              </a:prstGeom>
              <a:noFill/>
            </p:spPr>
            <p:txBody>
              <a:bodyPr wrap="square" rtlCol="0">
                <a:spAutoFit/>
              </a:bodyPr>
              <a:lstStyle/>
              <a:p>
                <a:r>
                  <a:rPr lang="en-US" b="1" dirty="0" smtClean="0"/>
                  <a:t>Positive Effects of application</a:t>
                </a:r>
                <a:endParaRPr lang="en-US" b="1" dirty="0"/>
              </a:p>
            </p:txBody>
          </p:sp>
          <p:sp>
            <p:nvSpPr>
              <p:cNvPr id="23" name="TextBox 22"/>
              <p:cNvSpPr txBox="1"/>
              <p:nvPr/>
            </p:nvSpPr>
            <p:spPr>
              <a:xfrm>
                <a:off x="1752600" y="2667000"/>
                <a:ext cx="3200400" cy="369332"/>
              </a:xfrm>
              <a:prstGeom prst="rect">
                <a:avLst/>
              </a:prstGeom>
              <a:noFill/>
            </p:spPr>
            <p:txBody>
              <a:bodyPr wrap="square" rtlCol="0">
                <a:spAutoFit/>
              </a:bodyPr>
              <a:lstStyle/>
              <a:p>
                <a:r>
                  <a:rPr lang="en-US" b="1" dirty="0" smtClean="0"/>
                  <a:t>Ensures loyalty and devotion</a:t>
                </a:r>
                <a:endParaRPr lang="en-US" b="1" dirty="0"/>
              </a:p>
            </p:txBody>
          </p:sp>
          <p:sp>
            <p:nvSpPr>
              <p:cNvPr id="24" name="TextBox 23"/>
              <p:cNvSpPr txBox="1"/>
              <p:nvPr/>
            </p:nvSpPr>
            <p:spPr>
              <a:xfrm>
                <a:off x="1828800" y="3657600"/>
                <a:ext cx="3200400" cy="369332"/>
              </a:xfrm>
              <a:prstGeom prst="rect">
                <a:avLst/>
              </a:prstGeom>
              <a:noFill/>
            </p:spPr>
            <p:txBody>
              <a:bodyPr wrap="square" rtlCol="0">
                <a:spAutoFit/>
              </a:bodyPr>
              <a:lstStyle/>
              <a:p>
                <a:r>
                  <a:rPr lang="en-US" b="1" dirty="0" err="1" smtClean="0"/>
                  <a:t>Realisation</a:t>
                </a:r>
                <a:r>
                  <a:rPr lang="en-US" b="1" dirty="0" smtClean="0"/>
                  <a:t> of goals</a:t>
                </a:r>
                <a:endParaRPr lang="en-US" b="1" dirty="0"/>
              </a:p>
            </p:txBody>
          </p:sp>
          <p:sp>
            <p:nvSpPr>
              <p:cNvPr id="25" name="TextBox 24"/>
              <p:cNvSpPr txBox="1"/>
              <p:nvPr/>
            </p:nvSpPr>
            <p:spPr>
              <a:xfrm>
                <a:off x="1828800" y="4724400"/>
                <a:ext cx="3200400" cy="646331"/>
              </a:xfrm>
              <a:prstGeom prst="rect">
                <a:avLst/>
              </a:prstGeom>
              <a:noFill/>
            </p:spPr>
            <p:txBody>
              <a:bodyPr wrap="square" rtlCol="0">
                <a:spAutoFit/>
              </a:bodyPr>
              <a:lstStyle/>
              <a:p>
                <a:r>
                  <a:rPr lang="en-US" b="1" dirty="0" smtClean="0"/>
                  <a:t>Enhances job satisfaction of employees</a:t>
                </a:r>
                <a:endParaRPr lang="en-US" b="1" dirty="0"/>
              </a:p>
            </p:txBody>
          </p:sp>
          <p:sp>
            <p:nvSpPr>
              <p:cNvPr id="26" name="TextBox 25"/>
              <p:cNvSpPr txBox="1"/>
              <p:nvPr/>
            </p:nvSpPr>
            <p:spPr>
              <a:xfrm>
                <a:off x="1905000" y="5715000"/>
                <a:ext cx="3200400" cy="646331"/>
              </a:xfrm>
              <a:prstGeom prst="rect">
                <a:avLst/>
              </a:prstGeom>
              <a:noFill/>
            </p:spPr>
            <p:txBody>
              <a:bodyPr wrap="square" rtlCol="0">
                <a:spAutoFit/>
              </a:bodyPr>
              <a:lstStyle/>
              <a:p>
                <a:r>
                  <a:rPr lang="en-US" b="1" dirty="0" smtClean="0"/>
                  <a:t>Creates healthy work environment</a:t>
                </a:r>
                <a:endParaRPr lang="en-US" b="1" dirty="0"/>
              </a:p>
            </p:txBody>
          </p:sp>
        </p:gr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2938</TotalTime>
  <Words>2144</Words>
  <Application>Microsoft Office PowerPoint</Application>
  <PresentationFormat>On-screen Show (4:3)</PresentationFormat>
  <Paragraphs>242</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Fayol’s 14 Principles of Management</vt:lpstr>
      <vt:lpstr>Fayol’s 14 Principles of Management</vt:lpstr>
      <vt:lpstr>Fayol’s 14 Principles of Management</vt:lpstr>
      <vt:lpstr>Fayol’s 14 Principles of Management</vt:lpstr>
      <vt:lpstr>Fayol’s 14 Principles of Management</vt:lpstr>
      <vt:lpstr>Fayol’s 14 Principles of Management</vt:lpstr>
      <vt:lpstr>Fayol’s 14 Principles of Management</vt:lpstr>
      <vt:lpstr>Fayol’s 14 Principles of Management</vt:lpstr>
      <vt:lpstr>Fayol’s 14 Principles of Management</vt:lpstr>
      <vt:lpstr>Fayol’s 14 Principles of Management</vt:lpstr>
      <vt:lpstr>Fayol’s 14 Principles of Management</vt:lpstr>
      <vt:lpstr>Fayol’s 14 Principles of Management</vt:lpstr>
      <vt:lpstr>Fayol’s 14 Principles of Management</vt:lpstr>
      <vt:lpstr>Fayol’s 14 Principles of Management</vt:lpstr>
      <vt:lpstr>Fayol’s 14 Principles of Management</vt:lpstr>
      <vt:lpstr>F W Taylor’s ScientificManagement</vt:lpstr>
      <vt:lpstr>Taylor’s Principles of Management</vt:lpstr>
      <vt:lpstr>Taylor’s Principles of Management</vt:lpstr>
      <vt:lpstr>Taylor’s Principles of Management</vt:lpstr>
      <vt:lpstr>Taylor’s Principles of Management</vt:lpstr>
      <vt:lpstr>Scientific Techniques of Taylor</vt:lpstr>
      <vt:lpstr>Scientific Techniques of Taylor</vt:lpstr>
      <vt:lpstr>Scientific Techniques of Taylor</vt:lpstr>
      <vt:lpstr>Scientific Techniques of Taylor</vt:lpstr>
      <vt:lpstr>Scientific Techniques of Taylor</vt:lpstr>
      <vt:lpstr>Scientific Techniques of Taylor</vt:lpstr>
      <vt:lpstr>Scientific Techniques of Taylor</vt:lpstr>
      <vt:lpstr>Scientific Techniques of Taylor</vt:lpstr>
      <vt:lpstr>Scientific Techniques of Taylor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Mix</dc:title>
  <dc:creator>dell</dc:creator>
  <cp:lastModifiedBy>dell</cp:lastModifiedBy>
  <cp:revision>711</cp:revision>
  <dcterms:created xsi:type="dcterms:W3CDTF">2018-09-30T17:27:13Z</dcterms:created>
  <dcterms:modified xsi:type="dcterms:W3CDTF">2020-04-04T11:14:09Z</dcterms:modified>
</cp:coreProperties>
</file>